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 bookmarkIdSeed="3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86" r:id="rId2"/>
    <p:sldId id="282" r:id="rId3"/>
    <p:sldId id="288" r:id="rId4"/>
    <p:sldId id="256" r:id="rId5"/>
    <p:sldId id="292" r:id="rId6"/>
    <p:sldId id="293" r:id="rId7"/>
    <p:sldId id="294" r:id="rId8"/>
    <p:sldId id="289" r:id="rId9"/>
    <p:sldId id="317" r:id="rId10"/>
    <p:sldId id="318" r:id="rId11"/>
    <p:sldId id="319" r:id="rId12"/>
    <p:sldId id="320" r:id="rId13"/>
    <p:sldId id="290" r:id="rId14"/>
    <p:sldId id="321" r:id="rId15"/>
    <p:sldId id="323" r:id="rId16"/>
    <p:sldId id="297" r:id="rId17"/>
    <p:sldId id="342" r:id="rId18"/>
    <p:sldId id="298" r:id="rId19"/>
    <p:sldId id="329" r:id="rId20"/>
    <p:sldId id="334" r:id="rId21"/>
    <p:sldId id="330" r:id="rId22"/>
    <p:sldId id="331" r:id="rId23"/>
    <p:sldId id="332" r:id="rId24"/>
    <p:sldId id="333" r:id="rId25"/>
    <p:sldId id="335" r:id="rId26"/>
    <p:sldId id="326" r:id="rId27"/>
    <p:sldId id="336" r:id="rId28"/>
    <p:sldId id="338" r:id="rId29"/>
    <p:sldId id="341" r:id="rId30"/>
    <p:sldId id="339" r:id="rId31"/>
    <p:sldId id="340" r:id="rId32"/>
    <p:sldId id="291" r:id="rId33"/>
    <p:sldId id="307" r:id="rId34"/>
    <p:sldId id="316" r:id="rId35"/>
    <p:sldId id="306" r:id="rId36"/>
    <p:sldId id="270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256E87A1-2834-4774-8E28-95D331624CA6}">
          <p14:sldIdLst>
            <p14:sldId id="286"/>
            <p14:sldId id="282"/>
            <p14:sldId id="288"/>
            <p14:sldId id="256"/>
            <p14:sldId id="292"/>
            <p14:sldId id="293"/>
            <p14:sldId id="294"/>
            <p14:sldId id="289"/>
            <p14:sldId id="317"/>
            <p14:sldId id="318"/>
            <p14:sldId id="319"/>
            <p14:sldId id="320"/>
            <p14:sldId id="290"/>
            <p14:sldId id="321"/>
            <p14:sldId id="323"/>
            <p14:sldId id="297"/>
            <p14:sldId id="342"/>
            <p14:sldId id="298"/>
            <p14:sldId id="329"/>
            <p14:sldId id="334"/>
            <p14:sldId id="330"/>
            <p14:sldId id="331"/>
            <p14:sldId id="332"/>
            <p14:sldId id="333"/>
            <p14:sldId id="335"/>
            <p14:sldId id="326"/>
            <p14:sldId id="336"/>
            <p14:sldId id="338"/>
            <p14:sldId id="341"/>
            <p14:sldId id="339"/>
            <p14:sldId id="340"/>
            <p14:sldId id="291"/>
            <p14:sldId id="307"/>
            <p14:sldId id="316"/>
            <p14:sldId id="306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 H" initials="CH" lastIdx="1" clrIdx="0">
    <p:extLst>
      <p:ext uri="{19B8F6BF-5375-455C-9EA6-DF929625EA0E}">
        <p15:presenceInfo xmlns:p15="http://schemas.microsoft.com/office/powerpoint/2012/main" userId="b66ede6071c05f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262626"/>
    <a:srgbClr val="7721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1" autoAdjust="0"/>
    <p:restoredTop sz="83473" autoAdjust="0"/>
  </p:normalViewPr>
  <p:slideViewPr>
    <p:cSldViewPr snapToGrid="0" snapToObjects="1">
      <p:cViewPr varScale="1">
        <p:scale>
          <a:sx n="65" d="100"/>
          <a:sy n="65" d="100"/>
        </p:scale>
        <p:origin x="82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48C9CDC-A8C4-4F5A-5D8C-0B37C26463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04C9D7E-B184-7FF4-1277-A21E491DB7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EC2ED-2005-4A96-849F-84583CDB7B8B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661608-7232-2615-CC4D-CA0E8F917F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2C4AA0-1AA9-F7D5-2349-A91956440C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7B6C2-B4AD-48E7-9C3E-228B5A0F46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271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FC520-B601-2148-876B-009DD977CB72}" type="datetimeFigureOut">
              <a:rPr kumimoji="1" lang="zh-CN" altLang="en-US" smtClean="0"/>
              <a:t>2022/6/6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55C49-7AB4-BB4D-BFDF-6A908836B9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889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55C49-7AB4-BB4D-BFDF-6A908836B90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8064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55C49-7AB4-BB4D-BFDF-6A908836B90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1005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55C49-7AB4-BB4D-BFDF-6A908836B90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5844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55C49-7AB4-BB4D-BFDF-6A908836B90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7174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首先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介绍一下背景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55C49-7AB4-BB4D-BFDF-6A908836B90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3945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55C49-7AB4-BB4D-BFDF-6A908836B90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5129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55C49-7AB4-BB4D-BFDF-6A908836B90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8716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55C49-7AB4-BB4D-BFDF-6A908836B90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527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55C49-7AB4-BB4D-BFDF-6A908836B908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8137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55C49-7AB4-BB4D-BFDF-6A908836B908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4655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55C49-7AB4-BB4D-BFDF-6A908836B908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8013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每个项目都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将从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以下四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个方面进行介绍。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55C49-7AB4-BB4D-BFDF-6A908836B90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7661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55C49-7AB4-BB4D-BFDF-6A908836B908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434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55C49-7AB4-BB4D-BFDF-6A908836B908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5883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55C49-7AB4-BB4D-BFDF-6A908836B908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5753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55C49-7AB4-BB4D-BFDF-6A908836B908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2639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首先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介绍一下背景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55C49-7AB4-BB4D-BFDF-6A908836B908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2815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55C49-7AB4-BB4D-BFDF-6A908836B908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37462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55C49-7AB4-BB4D-BFDF-6A908836B908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36572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55C49-7AB4-BB4D-BFDF-6A908836B908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63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首先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介绍一下背景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55C49-7AB4-BB4D-BFDF-6A908836B90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5451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55C49-7AB4-BB4D-BFDF-6A908836B90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5974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55C49-7AB4-BB4D-BFDF-6A908836B90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9758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55C49-7AB4-BB4D-BFDF-6A908836B90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4370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55C49-7AB4-BB4D-BFDF-6A908836B90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9417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首先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介绍一下背景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55C49-7AB4-BB4D-BFDF-6A908836B90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8355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55C49-7AB4-BB4D-BFDF-6A908836B90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8792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9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5FDE293D-64E8-6D46-ACE8-F9A8713FF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1264" y="3888699"/>
            <a:ext cx="5799600" cy="4064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kumimoji="1" lang="zh-CN" altLang="en-US" sz="20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 hidden="1">
            <a:extLst>
              <a:ext uri="{FF2B5EF4-FFF2-40B4-BE49-F238E27FC236}">
                <a16:creationId xmlns:a16="http://schemas.microsoft.com/office/drawing/2014/main" id="{1C62AEFA-B7FC-1E42-AACE-DE44E2747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41D7-C0C8-B94A-8317-BF1D08024E63}" type="datetime1">
              <a:rPr kumimoji="1" lang="zh-CN" altLang="en-US" smtClean="0"/>
              <a:t>2022/6/6</a:t>
            </a:fld>
            <a:endParaRPr kumimoji="1" lang="zh-CN" altLang="en-US"/>
          </a:p>
        </p:txBody>
      </p:sp>
      <p:sp>
        <p:nvSpPr>
          <p:cNvPr id="5" name="页脚占位符 4" hidden="1">
            <a:extLst>
              <a:ext uri="{FF2B5EF4-FFF2-40B4-BE49-F238E27FC236}">
                <a16:creationId xmlns:a16="http://schemas.microsoft.com/office/drawing/2014/main" id="{FFF6C402-0F77-4743-81E1-C5262B7D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 hidden="1">
            <a:extLst>
              <a:ext uri="{FF2B5EF4-FFF2-40B4-BE49-F238E27FC236}">
                <a16:creationId xmlns:a16="http://schemas.microsoft.com/office/drawing/2014/main" id="{79B57F36-6C7E-7642-B919-57159B17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DC770-FF79-6F43-8302-D9B49950C09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doubleline">
            <a:extLst>
              <a:ext uri="{FF2B5EF4-FFF2-40B4-BE49-F238E27FC236}">
                <a16:creationId xmlns:a16="http://schemas.microsoft.com/office/drawing/2014/main" id="{5C802FD5-865A-4DDF-8BAE-F30523E39B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41264" y="3888699"/>
            <a:ext cx="5799600" cy="406400"/>
          </a:xfrm>
          <a:prstGeom prst="rect">
            <a:avLst/>
          </a:prstGeom>
        </p:spPr>
      </p:pic>
      <p:pic>
        <p:nvPicPr>
          <p:cNvPr id="10" name="triangle">
            <a:extLst>
              <a:ext uri="{FF2B5EF4-FFF2-40B4-BE49-F238E27FC236}">
                <a16:creationId xmlns:a16="http://schemas.microsoft.com/office/drawing/2014/main" id="{24DD6F4E-BB03-414F-B4F7-A0C0A440B1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6000"/>
          </a:blip>
          <a:srcRect/>
          <a:stretch/>
        </p:blipFill>
        <p:spPr>
          <a:xfrm>
            <a:off x="882464" y="2721679"/>
            <a:ext cx="558800" cy="36830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CA3109C-5429-604B-B9CB-C10A57D664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1264" y="2565345"/>
            <a:ext cx="5799600" cy="132480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zh-CN" altLang="en-US" sz="4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单击此处编辑母版标题</a:t>
            </a:r>
            <a:br>
              <a:rPr kumimoji="1" lang="en-US" altLang="zh-CN" dirty="0"/>
            </a:br>
            <a:r>
              <a:rPr kumimoji="1" lang="zh-CN" altLang="en-US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尽量回车保证标题为两行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7292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桌子, 食物, 建筑, 前&#10;&#10;描述已自动生成">
            <a:extLst>
              <a:ext uri="{FF2B5EF4-FFF2-40B4-BE49-F238E27FC236}">
                <a16:creationId xmlns:a16="http://schemas.microsoft.com/office/drawing/2014/main" id="{EE328450-696E-44A7-AD54-BB307068CE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" y="0"/>
            <a:ext cx="12191388" cy="6858000"/>
          </a:xfrm>
          <a:prstGeom prst="rect">
            <a:avLst/>
          </a:prstGeom>
        </p:spPr>
      </p:pic>
      <p:pic>
        <p:nvPicPr>
          <p:cNvPr id="15" name="图片 14" descr="图片包含 游戏机, 画, 钟表&#10;&#10;描述已自动生成">
            <a:extLst>
              <a:ext uri="{FF2B5EF4-FFF2-40B4-BE49-F238E27FC236}">
                <a16:creationId xmlns:a16="http://schemas.microsoft.com/office/drawing/2014/main" id="{3D0C9252-00E5-4462-AD57-4A3481AA2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880" r="47917"/>
          <a:stretch/>
        </p:blipFill>
        <p:spPr>
          <a:xfrm>
            <a:off x="-9525" y="-19050"/>
            <a:ext cx="5438775" cy="69333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B0CFEC9-317D-8243-AE29-F9924EE8E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6967" y="3053090"/>
            <a:ext cx="3298825" cy="1265237"/>
          </a:xfrm>
        </p:spPr>
        <p:txBody>
          <a:bodyPr anchor="ctr" anchorCtr="0"/>
          <a:lstStyle>
            <a:lvl1pPr algn="r">
              <a:defRPr kumimoji="1"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5812D0-DB1B-CB4D-BF89-D47C57EED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591" y="4318327"/>
            <a:ext cx="2743201" cy="143477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184EF6-0952-461F-A80E-320DB1BF0919}"/>
              </a:ext>
            </a:extLst>
          </p:cNvPr>
          <p:cNvSpPr/>
          <p:nvPr userDrawn="1"/>
        </p:nvSpPr>
        <p:spPr>
          <a:xfrm>
            <a:off x="2594903" y="1729651"/>
            <a:ext cx="1646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</a:t>
            </a:r>
            <a:r>
              <a:rPr lang="en-US" altLang="zh-CN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.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35AD995D-23CC-4CB8-B3CC-B830932B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6836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0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12F34-CE97-B446-A37B-EB474FDB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812"/>
            <a:ext cx="8564880" cy="587375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04040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2FF6B5-3625-6748-BD00-70E81528A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860" y="1363981"/>
            <a:ext cx="9791700" cy="4533900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449E53-5FC1-604B-9742-5A75F60F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9B5B-A962-884D-B916-4D3FAEE48915}" type="datetime1">
              <a:rPr kumimoji="1" lang="zh-CN" altLang="en-US" smtClean="0"/>
              <a:t>2022/6/6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90619E0-58A2-423F-8230-8E1FF15901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9D912DAF-931C-4ECD-ADDD-BBB18C01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9845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2FF6B5-3625-6748-BD00-70E81528A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760" y="1463041"/>
            <a:ext cx="6065520" cy="4434840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449E53-5FC1-604B-9742-5A75F60F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9B5B-A962-884D-B916-4D3FAEE48915}" type="datetime1">
              <a:rPr kumimoji="1" lang="zh-CN" altLang="en-US" smtClean="0"/>
              <a:t>2022/6/6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08D683-EDED-4CCB-8BC8-884F81465B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2B3AADA2-5F90-4750-8C96-6BE32998E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AB6FD41-7866-4FB1-B73D-387561A7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812"/>
            <a:ext cx="6583681" cy="587375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04040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61AF82E7-3187-4B29-8476-E102FAAD7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1881" y="990600"/>
            <a:ext cx="3749675" cy="490696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275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成员介绍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图片占位符 49">
            <a:extLst>
              <a:ext uri="{FF2B5EF4-FFF2-40B4-BE49-F238E27FC236}">
                <a16:creationId xmlns:a16="http://schemas.microsoft.com/office/drawing/2014/main" id="{5065AEB2-617C-4AF6-9728-BA5643C287A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863725" y="1939925"/>
            <a:ext cx="1903413" cy="1903413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1" name="图片占位符 49">
            <a:extLst>
              <a:ext uri="{FF2B5EF4-FFF2-40B4-BE49-F238E27FC236}">
                <a16:creationId xmlns:a16="http://schemas.microsoft.com/office/drawing/2014/main" id="{7C298331-5B18-4C98-8817-E35A33D57D8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02783" y="1939539"/>
            <a:ext cx="1903413" cy="1903413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2" name="图片占位符 49">
            <a:extLst>
              <a:ext uri="{FF2B5EF4-FFF2-40B4-BE49-F238E27FC236}">
                <a16:creationId xmlns:a16="http://schemas.microsoft.com/office/drawing/2014/main" id="{F92A1FEA-9720-474C-A40C-A6A3EAFB0B5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511279" y="1927776"/>
            <a:ext cx="1903413" cy="1903413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3A107DC-FF97-174B-83E6-EFC85E1E07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0211" y="254092"/>
            <a:ext cx="10515600" cy="132556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zh-CN" altLang="en-US" sz="3000" b="1" kern="1200" dirty="0">
                <a:solidFill>
                  <a:schemeClr val="bg1">
                    <a:lumMod val="9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000" b="1" dirty="0">
                <a:solidFill>
                  <a:schemeClr val="bg1">
                    <a:lumMod val="9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团队介绍 </a:t>
            </a:r>
            <a:r>
              <a:rPr kumimoji="1" lang="en-US" altLang="zh-CN" sz="3000" b="1" dirty="0">
                <a:solidFill>
                  <a:schemeClr val="bg1">
                    <a:lumMod val="9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Team Introduction</a:t>
            </a:r>
            <a:endParaRPr kumimoji="1"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4DF187-5767-AE44-965E-7B07CB226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3113-99F0-E94F-B43B-C597B50D8210}" type="datetime1">
              <a:rPr kumimoji="1" lang="zh-CN" altLang="en-US" smtClean="0"/>
              <a:t>2022/6/6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12E0FE-C78B-4BEC-98F8-55EB7EE19B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3812377F-11ED-4AD7-89CB-040B13F6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457B80C-BA28-40B8-8A43-917069ABA0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32560" y="4140944"/>
            <a:ext cx="165100" cy="762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679EC02-9223-4405-A3E9-2A88DC7641A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62648" y="4140944"/>
            <a:ext cx="165100" cy="762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D6CE9E5-FEBE-4647-BC20-3F5E986471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06492" y="4140944"/>
            <a:ext cx="165100" cy="76200"/>
          </a:xfrm>
          <a:prstGeom prst="rect">
            <a:avLst/>
          </a:prstGeom>
        </p:spPr>
      </p:pic>
      <p:sp>
        <p:nvSpPr>
          <p:cNvPr id="38" name="文本占位符 36">
            <a:extLst>
              <a:ext uri="{FF2B5EF4-FFF2-40B4-BE49-F238E27FC236}">
                <a16:creationId xmlns:a16="http://schemas.microsoft.com/office/drawing/2014/main" id="{9203FAE4-6D7B-4548-9C1D-3E971C5FC4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000" y="4352400"/>
            <a:ext cx="878400" cy="370800"/>
          </a:xfrm>
        </p:spPr>
        <p:txBody>
          <a:bodyPr/>
          <a:lstStyle>
            <a:lvl1pPr marL="0" indent="0" algn="ctr">
              <a:buNone/>
              <a:defRPr kumimoji="1" lang="zh-CN" altLang="en-US" sz="18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代用名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91339E33-B5C4-4990-91B2-90141B083C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33600" y="4816800"/>
            <a:ext cx="2732400" cy="7380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单击此处编辑详细人物介绍内容单击此处编辑详细人物介绍内容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单击此处编辑详细人物介绍内容</a:t>
            </a:r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E720F956-3456-4EB1-9FBB-08AC86E0F6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30800" y="5652000"/>
            <a:ext cx="543600" cy="309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职位</a:t>
            </a:r>
          </a:p>
        </p:txBody>
      </p:sp>
      <p:sp>
        <p:nvSpPr>
          <p:cNvPr id="43" name="文本占位符 36">
            <a:extLst>
              <a:ext uri="{FF2B5EF4-FFF2-40B4-BE49-F238E27FC236}">
                <a16:creationId xmlns:a16="http://schemas.microsoft.com/office/drawing/2014/main" id="{3A85D957-04B1-43C1-B645-1ADD343CAA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1896" y="4352400"/>
            <a:ext cx="878400" cy="370800"/>
          </a:xfrm>
        </p:spPr>
        <p:txBody>
          <a:bodyPr/>
          <a:lstStyle>
            <a:lvl1pPr marL="0" indent="0" algn="ctr">
              <a:buNone/>
              <a:defRPr kumimoji="1" lang="zh-CN" altLang="en-US" sz="18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代用名</a:t>
            </a:r>
          </a:p>
        </p:txBody>
      </p:sp>
      <p:sp>
        <p:nvSpPr>
          <p:cNvPr id="44" name="文本占位符 39">
            <a:extLst>
              <a:ext uri="{FF2B5EF4-FFF2-40B4-BE49-F238E27FC236}">
                <a16:creationId xmlns:a16="http://schemas.microsoft.com/office/drawing/2014/main" id="{BF45D191-E6EF-4880-8FDA-1E6A4DDD8A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9496" y="4816800"/>
            <a:ext cx="2732400" cy="7380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单击此处编辑详细人物介绍内容单击此处编辑详细人物介绍内容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单击此处编辑详细人物介绍内容</a:t>
            </a:r>
          </a:p>
        </p:txBody>
      </p:sp>
      <p:sp>
        <p:nvSpPr>
          <p:cNvPr id="45" name="文本占位符 41">
            <a:extLst>
              <a:ext uri="{FF2B5EF4-FFF2-40B4-BE49-F238E27FC236}">
                <a16:creationId xmlns:a16="http://schemas.microsoft.com/office/drawing/2014/main" id="{34FC82AC-463B-47DA-BEB9-281C0B1BC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66696" y="5652000"/>
            <a:ext cx="543600" cy="309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职位</a:t>
            </a:r>
          </a:p>
        </p:txBody>
      </p:sp>
      <p:sp>
        <p:nvSpPr>
          <p:cNvPr id="46" name="文本占位符 36">
            <a:extLst>
              <a:ext uri="{FF2B5EF4-FFF2-40B4-BE49-F238E27FC236}">
                <a16:creationId xmlns:a16="http://schemas.microsoft.com/office/drawing/2014/main" id="{CF7DF532-2439-4151-B3A0-082E43F6A3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47792" y="4352400"/>
            <a:ext cx="878400" cy="370800"/>
          </a:xfrm>
        </p:spPr>
        <p:txBody>
          <a:bodyPr/>
          <a:lstStyle>
            <a:lvl1pPr marL="0" indent="0" algn="ctr">
              <a:buNone/>
              <a:defRPr kumimoji="1" lang="zh-CN" altLang="en-US" sz="18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代用名</a:t>
            </a:r>
          </a:p>
        </p:txBody>
      </p:sp>
      <p:sp>
        <p:nvSpPr>
          <p:cNvPr id="47" name="文本占位符 39">
            <a:extLst>
              <a:ext uri="{FF2B5EF4-FFF2-40B4-BE49-F238E27FC236}">
                <a16:creationId xmlns:a16="http://schemas.microsoft.com/office/drawing/2014/main" id="{4762B861-7E14-4E03-B263-D7CC861295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5392" y="4816800"/>
            <a:ext cx="2732400" cy="7380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单击此处编辑详细人物介绍内容单击此处编辑详细人物介绍内容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单击此处编辑详细人物介绍内容</a:t>
            </a:r>
          </a:p>
        </p:txBody>
      </p:sp>
      <p:sp>
        <p:nvSpPr>
          <p:cNvPr id="48" name="文本占位符 41">
            <a:extLst>
              <a:ext uri="{FF2B5EF4-FFF2-40B4-BE49-F238E27FC236}">
                <a16:creationId xmlns:a16="http://schemas.microsoft.com/office/drawing/2014/main" id="{6A074C5E-DB3E-48B1-BD76-6F09A5C90D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02592" y="5652000"/>
            <a:ext cx="543600" cy="309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职位</a:t>
            </a:r>
          </a:p>
        </p:txBody>
      </p:sp>
    </p:spTree>
    <p:extLst>
      <p:ext uri="{BB962C8B-B14F-4D97-AF65-F5344CB8AC3E}">
        <p14:creationId xmlns:p14="http://schemas.microsoft.com/office/powerpoint/2010/main" val="3796400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9EADE39-4CB0-874C-BAFF-761E2A016F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695700" y="0"/>
            <a:ext cx="84963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A8DBD4B-5AF4-4A02-A033-4517148FE08F}"/>
              </a:ext>
            </a:extLst>
          </p:cNvPr>
          <p:cNvGrpSpPr/>
          <p:nvPr userDrawn="1"/>
        </p:nvGrpSpPr>
        <p:grpSpPr>
          <a:xfrm>
            <a:off x="182563" y="3708418"/>
            <a:ext cx="3323559" cy="369332"/>
            <a:chOff x="182563" y="3708418"/>
            <a:chExt cx="3323559" cy="36933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2BD3C69-ACEA-425F-BCD7-191089B526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2563" y="3708418"/>
              <a:ext cx="1619379" cy="36933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581D2E1-7331-4475-9456-F43AC4BE9D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53384" y="3708418"/>
              <a:ext cx="1619379" cy="36933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0C506BD-B2CC-4857-BDC8-00937F0A9E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86743" y="3708418"/>
              <a:ext cx="1619379" cy="369332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C1BC426-4205-ED47-8478-C6798B948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3" y="2095500"/>
            <a:ext cx="3313111" cy="1600200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E2CFF4-E5D2-3445-AC65-72521EC917F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82563" y="3724275"/>
            <a:ext cx="3313111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1049CD-0124-1D4F-9A5F-7CD1151B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641A3-6D39-F940-B66C-A887D1678868}" type="datetime1">
              <a:rPr kumimoji="1" lang="zh-CN" altLang="en-US" smtClean="0"/>
              <a:t>2022/6/6</a:t>
            </a:fld>
            <a:endParaRPr kumimoji="1"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7800EDE7-8324-4DA9-8B52-ED13E6A87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C0D6AE2-DFDB-4902-85C7-579E64A6103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118" y="6200793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02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混排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C89BF-17CA-EE4F-8DDF-F29F15BA1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200" y="651600"/>
            <a:ext cx="5613714" cy="554400"/>
          </a:xfrm>
        </p:spPr>
        <p:txBody>
          <a:bodyPr>
            <a:normAutofit/>
          </a:bodyPr>
          <a:lstStyle>
            <a:lvl1pPr>
              <a:defRPr kumimoji="1" lang="zh-CN" altLang="en-US" sz="3000" b="1" kern="1200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FAA5C4-21F3-4C46-8CFA-2B23B4872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11200" y="1335314"/>
            <a:ext cx="5613714" cy="187234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DED918-63F8-5642-96EA-81950F69B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4914" y="651600"/>
            <a:ext cx="4328886" cy="5400721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25115F-93EC-9B48-BFC0-E2BD672D4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8034-5D67-F54D-A7F5-BFC321FAE862}" type="datetime1">
              <a:rPr kumimoji="1" lang="zh-CN" altLang="en-US" smtClean="0"/>
              <a:t>2022/6/6</a:t>
            </a:fld>
            <a:endParaRPr kumimoji="1"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C59BC63D-D6B4-418F-A1C6-71535397B1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5687" y="3429771"/>
            <a:ext cx="5040313" cy="262255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E2F7FA-A052-411E-912B-2ECB3A81A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FD3147D9-C7ED-4152-B17A-7C7524745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4103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排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0A4C7-10C6-494F-9651-1FB50D0B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511" y="772847"/>
            <a:ext cx="9368978" cy="758776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1" lang="zh-CN" altLang="en-US" sz="3000" b="1" kern="1200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FFBB2C1-E7D3-1945-A925-88A0CCDD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C93AF-CC2D-5C4B-B4E7-44AD3337F2AE}" type="datetime1">
              <a:rPr kumimoji="1" lang="zh-CN" altLang="en-US" smtClean="0"/>
              <a:t>2022/6/6</a:t>
            </a:fld>
            <a:endParaRPr kumimoji="1" lang="zh-CN" altLang="en-US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F8E54996-5C65-44AA-953C-E8F78B37BC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11287" y="1668463"/>
            <a:ext cx="9369201" cy="10747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EE74412-8B10-4E13-B7FC-806469CBFB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8821" y="6193411"/>
            <a:ext cx="2032000" cy="139700"/>
          </a:xfrm>
          <a:prstGeom prst="rect">
            <a:avLst/>
          </a:prstGeom>
        </p:spPr>
      </p:pic>
      <p:sp>
        <p:nvSpPr>
          <p:cNvPr id="14" name="灯片编号占位符 5">
            <a:extLst>
              <a:ext uri="{FF2B5EF4-FFF2-40B4-BE49-F238E27FC236}">
                <a16:creationId xmlns:a16="http://schemas.microsoft.com/office/drawing/2014/main" id="{732831A2-4C7A-46AE-8377-EB307714B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6483455-280D-4393-9329-549E91B370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8054E0B8-E837-40B5-A248-B71972A328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31888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18">
            <a:extLst>
              <a:ext uri="{FF2B5EF4-FFF2-40B4-BE49-F238E27FC236}">
                <a16:creationId xmlns:a16="http://schemas.microsoft.com/office/drawing/2014/main" id="{8D97B174-3804-48B4-8F2E-9DFCBD36BC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49800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18">
            <a:extLst>
              <a:ext uri="{FF2B5EF4-FFF2-40B4-BE49-F238E27FC236}">
                <a16:creationId xmlns:a16="http://schemas.microsoft.com/office/drawing/2014/main" id="{1EC0751F-628F-426C-B940-DFDAAD818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10496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8">
            <a:extLst>
              <a:ext uri="{FF2B5EF4-FFF2-40B4-BE49-F238E27FC236}">
                <a16:creationId xmlns:a16="http://schemas.microsoft.com/office/drawing/2014/main" id="{5D5979C6-1E9F-486B-82B5-8E5C650BE7D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192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093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4DF187-5767-AE44-965E-7B07CB226C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32000" cy="365125"/>
          </a:xfrm>
        </p:spPr>
        <p:txBody>
          <a:bodyPr/>
          <a:lstStyle/>
          <a:p>
            <a:fld id="{F2843113-99F0-E94F-B43B-C597B50D8210}" type="datetime1">
              <a:rPr kumimoji="1" lang="zh-CN" altLang="en-US" smtClean="0"/>
              <a:t>2022/6/6</a:t>
            </a:fld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A69DA4B-95E7-4D6C-9CD0-63CCA7E07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29" y="651600"/>
            <a:ext cx="5613714" cy="554400"/>
          </a:xfrm>
        </p:spPr>
        <p:txBody>
          <a:bodyPr>
            <a:normAutofit/>
          </a:bodyPr>
          <a:lstStyle>
            <a:lvl1pPr>
              <a:defRPr kumimoji="1" lang="zh-CN" altLang="en-US" sz="3000" b="1" kern="1200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C35E7F5-54F2-4F8C-A68A-A0D3778CA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2228" y="1335314"/>
            <a:ext cx="10229257" cy="55440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9765F9A-49D4-405A-9EFC-EA86C1CA4F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0153" y="6464208"/>
            <a:ext cx="2032000" cy="139700"/>
          </a:xfrm>
          <a:prstGeom prst="rect">
            <a:avLst/>
          </a:prstGeom>
        </p:spPr>
      </p:pic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4613A660-3E79-402E-9928-218E1AE2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EF342BF3-55DA-4C8A-A0C2-C57EA898203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299542" y="2307771"/>
            <a:ext cx="6745829" cy="554401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 dirty="0"/>
              <a:t>小标题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C3521529-F2EE-454B-8C35-9BE0F772D0C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299542" y="2862172"/>
            <a:ext cx="6745829" cy="252172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25163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64C0F3-9DED-1E4B-BB77-7D904762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3CA48-D77A-9140-99FC-15470DF5085B}" type="datetime1">
              <a:rPr kumimoji="1" lang="zh-CN" altLang="en-US" smtClean="0"/>
              <a:t>2022/6/6</a:t>
            </a:fld>
            <a:endParaRPr kumimoji="1"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42B94DD3-D4ED-4181-BF33-4B055CA9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32D2F15-B724-4A57-A29D-6D59288E2F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B996ACA-9BBF-4C89-9D55-5C14905C1845}"/>
              </a:ext>
            </a:extLst>
          </p:cNvPr>
          <p:cNvSpPr txBox="1"/>
          <p:nvPr userDrawn="1"/>
        </p:nvSpPr>
        <p:spPr>
          <a:xfrm>
            <a:off x="1109151" y="75549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致谢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7D53D0D-930F-4D98-AFA2-275007B605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9663" y="1401825"/>
            <a:ext cx="6045880" cy="453458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zh-CN" altLang="en-US" dirty="0"/>
              <a:t>单击此处输入文本</a:t>
            </a:r>
          </a:p>
        </p:txBody>
      </p:sp>
    </p:spTree>
    <p:extLst>
      <p:ext uri="{BB962C8B-B14F-4D97-AF65-F5344CB8AC3E}">
        <p14:creationId xmlns:p14="http://schemas.microsoft.com/office/powerpoint/2010/main" val="18978691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9AA2C5-11B5-B042-8C9B-FADF323F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B86C-5B9B-2248-A1BA-C1D4A0ADDB28}" type="datetime1">
              <a:rPr kumimoji="1" lang="zh-CN" altLang="en-US" smtClean="0"/>
              <a:t>2022/6/6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AAF62B-FD53-B84D-AA8F-CE6337D1B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15B8AF-0509-7748-9D17-6750134B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DC770-FF79-6F43-8302-D9B49950C09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DCA219-5BFA-4614-BE86-315B93A9B6CF}"/>
              </a:ext>
            </a:extLst>
          </p:cNvPr>
          <p:cNvSpPr txBox="1"/>
          <p:nvPr userDrawn="1"/>
        </p:nvSpPr>
        <p:spPr>
          <a:xfrm>
            <a:off x="3441697" y="2274838"/>
            <a:ext cx="48169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PingFang SC Light" panose="020B0300000000000000" pitchFamily="34" charset="-122"/>
                <a:cs typeface="Arial" panose="020B0604020202020204" pitchFamily="34" charset="0"/>
              </a:rPr>
              <a:t>THANK</a:t>
            </a:r>
          </a:p>
          <a:p>
            <a:r>
              <a:rPr kumimoji="1" lang="en" altLang="zh-CN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PingFang SC Light" panose="020B0300000000000000" pitchFamily="34" charset="-122"/>
                <a:cs typeface="Arial" panose="020B0604020202020204" pitchFamily="34" charset="0"/>
              </a:rPr>
              <a:t>YOU</a:t>
            </a:r>
            <a:endParaRPr kumimoji="1" lang="zh-CN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PingFang SC Light" panose="020B0300000000000000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342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3109C-5429-604B-B9CB-C10A57D664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0" y="2318400"/>
            <a:ext cx="5799600" cy="1198800"/>
          </a:xfrm>
        </p:spPr>
        <p:txBody>
          <a:bodyPr anchor="ctr" anchorCtr="0">
            <a:noAutofit/>
          </a:bodyPr>
          <a:lstStyle>
            <a:lvl1pPr algn="l">
              <a:defRPr sz="3600" b="1">
                <a:solidFill>
                  <a:srgbClr val="404040"/>
                </a:solidFill>
                <a:latin typeface="+mj-lt"/>
              </a:defRPr>
            </a:lvl1pPr>
          </a:lstStyle>
          <a:p>
            <a:r>
              <a:rPr kumimoji="1" lang="zh-CN" altLang="en-US" dirty="0"/>
              <a:t>单击编辑标题样式</a:t>
            </a:r>
            <a:br>
              <a:rPr kumimoji="1" lang="en-US" altLang="zh-CN" dirty="0"/>
            </a:br>
            <a:r>
              <a:rPr kumimoji="1" lang="zh-CN" altLang="en-US" dirty="0"/>
              <a:t>两行标题分割更为合适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DE293D-64E8-6D46-ACE8-F9A8713FF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000" y="3513395"/>
            <a:ext cx="5799600" cy="436964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0C6F86-57D8-4AF9-8D5E-33A99F7F48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39800" y="-2757608"/>
            <a:ext cx="1265293" cy="22368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23CE7E-1CBB-4532-B8DE-0DC543F3F8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40000" y="3513395"/>
            <a:ext cx="5799600" cy="43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390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EEBFD-2089-524A-82E7-964304E6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7CD0F0-92BC-6D4C-9088-E18B22282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85900" y="1825625"/>
            <a:ext cx="8943975" cy="3879850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1B16F4-7DA9-454D-8918-763E9E532E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184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3257110-AC03-8949-8445-4F4FF92D25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374967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090B52-88D5-5742-88DF-3885616C1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65646D-826D-4B96-9A95-3535C24E44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62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9AA2C5-11B5-B042-8C9B-FADF323F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B86C-5B9B-2248-A1BA-C1D4A0ADDB28}" type="datetime1">
              <a:rPr kumimoji="1" lang="zh-CN" altLang="en-US" smtClean="0"/>
              <a:t>2022/6/6</a:t>
            </a:fld>
            <a:endParaRPr kumimoji="1"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E4C9347-952C-4AEA-B08A-92F1BA56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05C2EC-E750-478F-991C-32E2AE9CC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51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3109C-5429-604B-B9CB-C10A57D66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1800" y="2597400"/>
            <a:ext cx="6728400" cy="831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1" lang="zh-CN" altLang="en-US" dirty="0"/>
              <a:t>单击此处编辑母版标题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DE293D-64E8-6D46-ACE8-F9A8713FF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1800" y="3398838"/>
            <a:ext cx="6728400" cy="517525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FC20C6-D1D8-4E4B-8DBD-E3D686E964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1800" y="3440113"/>
            <a:ext cx="6728400" cy="4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5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3109C-5429-604B-B9CB-C10A57D664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07322" y="2503488"/>
            <a:ext cx="5990493" cy="837590"/>
          </a:xfrm>
        </p:spPr>
        <p:txBody>
          <a:bodyPr anchor="ctr" anchorCtr="0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DE293D-64E8-6D46-ACE8-F9A8713FF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7322" y="3311649"/>
            <a:ext cx="5990494" cy="4946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C8CAC0-FE93-489C-BB57-DDDC480A72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155212" y="2748739"/>
            <a:ext cx="558800" cy="368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E1D168-D345-4A4D-BAAA-C505C52CA9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07322" y="3355793"/>
            <a:ext cx="5990494" cy="406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92140D-9A36-4287-AA29-DFD4E4D99AC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07711" y="6340429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46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2FF6B5-3625-6748-BD00-70E81528A5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28701" y="2247900"/>
            <a:ext cx="6991350" cy="3609975"/>
          </a:xfrm>
        </p:spPr>
        <p:txBody>
          <a:bodyPr anchor="t" anchorCtr="0"/>
          <a:lstStyle>
            <a:lvl1pPr marL="144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</a:lstStyle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1</a:t>
            </a:r>
          </a:p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2</a:t>
            </a:r>
          </a:p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3</a:t>
            </a:r>
          </a:p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449E53-5FC1-604B-9742-5A75F60F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9B5B-A962-884D-B916-4D3FAEE48915}" type="datetime1">
              <a:rPr kumimoji="1" lang="zh-CN" altLang="en-US" smtClean="0"/>
              <a:t>2022/6/6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ACBC42-90DF-9C4C-A2BE-FB58BC868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14CD0E-91E7-D647-B0CE-69496DE0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146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12F34-CE97-B446-A37B-EB474FDB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911" y="1268936"/>
            <a:ext cx="8102600" cy="554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1" lang="zh-CN" altLang="en-US" sz="3000" b="1" kern="1200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449E53-5FC1-604B-9742-5A75F60F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9B5B-A962-884D-B916-4D3FAEE48915}" type="datetime1">
              <a:rPr kumimoji="1" lang="zh-CN" altLang="en-US" smtClean="0"/>
              <a:t>2022/6/6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4FF0FB-7073-46B9-8075-C3ED46C03F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44700" y="2032684"/>
            <a:ext cx="810260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483A40-752E-494B-82E8-743628FFEA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44700" y="2971800"/>
            <a:ext cx="8102600" cy="914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A435A4-0216-4B53-BBF5-0B094329898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44700" y="3923271"/>
            <a:ext cx="8102600" cy="914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5DB9DA7-E057-4914-B326-1B36F8B1997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00471" y="2668544"/>
            <a:ext cx="520700" cy="381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C38DAD7-4A4B-4862-BD30-7BF69E564855}"/>
              </a:ext>
            </a:extLst>
          </p:cNvPr>
          <p:cNvSpPr/>
          <p:nvPr userDrawn="1"/>
        </p:nvSpPr>
        <p:spPr>
          <a:xfrm>
            <a:off x="2331307" y="2183424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01.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CAAF634-9594-419E-A3A7-FB9E16887B1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00471" y="3681798"/>
            <a:ext cx="520700" cy="381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1691BF2-08A9-4DF4-84C0-AADE21507F6C}"/>
              </a:ext>
            </a:extLst>
          </p:cNvPr>
          <p:cNvSpPr/>
          <p:nvPr userDrawn="1"/>
        </p:nvSpPr>
        <p:spPr>
          <a:xfrm>
            <a:off x="2331307" y="3196678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</a:t>
            </a:r>
            <a:r>
              <a:rPr lang="en-US" altLang="zh-CN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r>
              <a:rPr lang="zh-CN" altLang="en-US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.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642E62C-5316-4EDE-8457-3E21F6D47BE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00471" y="4571484"/>
            <a:ext cx="520700" cy="381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37516D6-AB0F-454C-8728-14E70A69699C}"/>
              </a:ext>
            </a:extLst>
          </p:cNvPr>
          <p:cNvSpPr/>
          <p:nvPr userDrawn="1"/>
        </p:nvSpPr>
        <p:spPr>
          <a:xfrm>
            <a:off x="2331307" y="4086364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</a:t>
            </a:r>
            <a:r>
              <a:rPr lang="en-US" altLang="zh-CN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r>
              <a:rPr lang="zh-CN" altLang="en-US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.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0D245C68-4D53-4772-867D-33D9558804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7075" y="2032000"/>
            <a:ext cx="6880225" cy="903288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单击此处输入本文</a:t>
            </a:r>
          </a:p>
        </p:txBody>
      </p:sp>
      <p:sp>
        <p:nvSpPr>
          <p:cNvPr id="28" name="文本占位符 20">
            <a:extLst>
              <a:ext uri="{FF2B5EF4-FFF2-40B4-BE49-F238E27FC236}">
                <a16:creationId xmlns:a16="http://schemas.microsoft.com/office/drawing/2014/main" id="{2E157912-C7D2-42F1-8E7D-9B48ABFA56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67075" y="2983191"/>
            <a:ext cx="6880225" cy="903288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单击此处输入本文</a:t>
            </a:r>
          </a:p>
        </p:txBody>
      </p:sp>
      <p:sp>
        <p:nvSpPr>
          <p:cNvPr id="29" name="文本占位符 20">
            <a:extLst>
              <a:ext uri="{FF2B5EF4-FFF2-40B4-BE49-F238E27FC236}">
                <a16:creationId xmlns:a16="http://schemas.microsoft.com/office/drawing/2014/main" id="{96892294-EC21-4158-818C-EADF7E907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7075" y="3934383"/>
            <a:ext cx="6880225" cy="903288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单击此处输入本文</a:t>
            </a:r>
          </a:p>
        </p:txBody>
      </p:sp>
      <p:sp>
        <p:nvSpPr>
          <p:cNvPr id="30" name="灯片编号占位符 5">
            <a:extLst>
              <a:ext uri="{FF2B5EF4-FFF2-40B4-BE49-F238E27FC236}">
                <a16:creationId xmlns:a16="http://schemas.microsoft.com/office/drawing/2014/main" id="{2474DE2D-60C7-4B2D-8BB0-5696356D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681796A6-47CA-4D8F-9549-64294FD2B18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97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0_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976BC7-627C-4BC0-9B2C-C5FD80266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353" y="1508760"/>
            <a:ext cx="7949293" cy="167635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A28CFE-714F-4DC2-B3B8-6234D0452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1353" y="3212101"/>
            <a:ext cx="7949293" cy="11001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03FAA6B-5339-4D84-AA6F-C3B919EBE4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295A1DD3-29AF-4EE6-B9B5-5490869C67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188" y="451641"/>
            <a:ext cx="2743200" cy="6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04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0B13A70-6219-44AE-9F9D-21351CCCAC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18"/>
          <a:stretch/>
        </p:blipFill>
        <p:spPr>
          <a:xfrm>
            <a:off x="-9525" y="-19050"/>
            <a:ext cx="12201525" cy="68770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06A84FA-4E29-41C6-A208-7E329FA7BD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07892" y="-9525"/>
            <a:ext cx="7745435" cy="6858000"/>
          </a:xfrm>
          <a:prstGeom prst="rect">
            <a:avLst/>
          </a:prstGeom>
        </p:spPr>
      </p:pic>
      <p:pic>
        <p:nvPicPr>
          <p:cNvPr id="15" name="图片 14" descr="图片包含 游戏机, 画, 钟表&#10;&#10;描述已自动生成">
            <a:extLst>
              <a:ext uri="{FF2B5EF4-FFF2-40B4-BE49-F238E27FC236}">
                <a16:creationId xmlns:a16="http://schemas.microsoft.com/office/drawing/2014/main" id="{3D0C9252-00E5-4462-AD57-4A3481AA2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3880" r="47917"/>
          <a:stretch/>
        </p:blipFill>
        <p:spPr>
          <a:xfrm>
            <a:off x="-9525" y="-19050"/>
            <a:ext cx="5438775" cy="69333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B0CFEC9-317D-8243-AE29-F9924EE8E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6967" y="3053090"/>
            <a:ext cx="3298825" cy="1265237"/>
          </a:xfrm>
        </p:spPr>
        <p:txBody>
          <a:bodyPr anchor="ctr" anchorCtr="0"/>
          <a:lstStyle>
            <a:lvl1pPr algn="r">
              <a:defRPr kumimoji="1"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5812D0-DB1B-CB4D-BF89-D47C57EED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591" y="4318327"/>
            <a:ext cx="2743201" cy="143477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184EF6-0952-461F-A80E-320DB1BF0919}"/>
              </a:ext>
            </a:extLst>
          </p:cNvPr>
          <p:cNvSpPr/>
          <p:nvPr userDrawn="1"/>
        </p:nvSpPr>
        <p:spPr>
          <a:xfrm>
            <a:off x="2594903" y="1729651"/>
            <a:ext cx="1646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01.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35AD995D-23CC-4CB8-B3CC-B830932B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0113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户外, 草, 田地, 建筑&#10;&#10;描述已自动生成">
            <a:extLst>
              <a:ext uri="{FF2B5EF4-FFF2-40B4-BE49-F238E27FC236}">
                <a16:creationId xmlns:a16="http://schemas.microsoft.com/office/drawing/2014/main" id="{DD33F9FD-C1E1-489E-9624-A6A49621F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02" t="9222" r="188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 descr="图片包含 游戏机, 画, 钟表&#10;&#10;描述已自动生成">
            <a:extLst>
              <a:ext uri="{FF2B5EF4-FFF2-40B4-BE49-F238E27FC236}">
                <a16:creationId xmlns:a16="http://schemas.microsoft.com/office/drawing/2014/main" id="{3D0C9252-00E5-4462-AD57-4A3481AA2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880" r="47917"/>
          <a:stretch/>
        </p:blipFill>
        <p:spPr>
          <a:xfrm>
            <a:off x="-9525" y="-19050"/>
            <a:ext cx="5438775" cy="69333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B0CFEC9-317D-8243-AE29-F9924EE8E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6967" y="3053090"/>
            <a:ext cx="3298825" cy="1265237"/>
          </a:xfrm>
        </p:spPr>
        <p:txBody>
          <a:bodyPr anchor="ctr" anchorCtr="0"/>
          <a:lstStyle>
            <a:lvl1pPr algn="r">
              <a:defRPr kumimoji="1"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5812D0-DB1B-CB4D-BF89-D47C57EED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591" y="4318327"/>
            <a:ext cx="2743201" cy="143477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184EF6-0952-461F-A80E-320DB1BF0919}"/>
              </a:ext>
            </a:extLst>
          </p:cNvPr>
          <p:cNvSpPr/>
          <p:nvPr userDrawn="1"/>
        </p:nvSpPr>
        <p:spPr>
          <a:xfrm>
            <a:off x="2594903" y="1729651"/>
            <a:ext cx="1646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</a:t>
            </a:r>
            <a:r>
              <a:rPr lang="en-US" altLang="zh-CN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.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35AD995D-23CC-4CB8-B3CC-B830932B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fld id="{562DC770-FF79-6F43-8302-D9B49950C09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856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74DA86A-E2F3-0442-8D77-88DB2A62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735F5B-CC58-C043-BA0E-50E71FD66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1541A7-179B-AC44-8728-746989662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8F588-DBAA-5947-A52A-E444FC590A45}" type="datetime1">
              <a:rPr kumimoji="1" lang="zh-CN" altLang="en-US" smtClean="0"/>
              <a:t>2022/6/6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4120C-9F48-3E48-B97A-78829C1E8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6BAF8-A954-1F4A-AC24-CE8E61E06C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DC770-FF79-6F43-8302-D9B49950C0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457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63" r:id="rId6"/>
    <p:sldLayoutId id="2147483670" r:id="rId7"/>
    <p:sldLayoutId id="2147483651" r:id="rId8"/>
    <p:sldLayoutId id="2147483666" r:id="rId9"/>
    <p:sldLayoutId id="2147483665" r:id="rId10"/>
    <p:sldLayoutId id="2147483664" r:id="rId11"/>
    <p:sldLayoutId id="2147483671" r:id="rId12"/>
    <p:sldLayoutId id="2147483672" r:id="rId13"/>
    <p:sldLayoutId id="2147483657" r:id="rId14"/>
    <p:sldLayoutId id="2147483652" r:id="rId15"/>
    <p:sldLayoutId id="2147483653" r:id="rId16"/>
    <p:sldLayoutId id="2147483654" r:id="rId17"/>
    <p:sldLayoutId id="2147483656" r:id="rId18"/>
    <p:sldLayoutId id="2147483673" r:id="rId19"/>
    <p:sldLayoutId id="2147483658" r:id="rId20"/>
    <p:sldLayoutId id="2147483659" r:id="rId21"/>
    <p:sldLayoutId id="214748365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0">
            <a:extLst>
              <a:ext uri="{FF2B5EF4-FFF2-40B4-BE49-F238E27FC236}">
                <a16:creationId xmlns:a16="http://schemas.microsoft.com/office/drawing/2014/main" id="{57E6C995-A336-4C51-B94F-65ADD43CBC1B}"/>
              </a:ext>
            </a:extLst>
          </p:cNvPr>
          <p:cNvSpPr txBox="1"/>
          <p:nvPr/>
        </p:nvSpPr>
        <p:spPr>
          <a:xfrm>
            <a:off x="4154868" y="5508650"/>
            <a:ext cx="7732034" cy="510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汇报人：杨淇  胡浩  汤新宇 </a:t>
            </a:r>
          </a:p>
        </p:txBody>
      </p:sp>
      <p:sp>
        <p:nvSpPr>
          <p:cNvPr id="8" name="标题 5">
            <a:extLst>
              <a:ext uri="{FF2B5EF4-FFF2-40B4-BE49-F238E27FC236}">
                <a16:creationId xmlns:a16="http://schemas.microsoft.com/office/drawing/2014/main" id="{B38CAC23-C99E-4ECC-B9AB-869A3075E537}"/>
              </a:ext>
            </a:extLst>
          </p:cNvPr>
          <p:cNvSpPr txBox="1">
            <a:spLocks/>
          </p:cNvSpPr>
          <p:nvPr/>
        </p:nvSpPr>
        <p:spPr>
          <a:xfrm>
            <a:off x="2639529" y="3041125"/>
            <a:ext cx="7402543" cy="83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Tsinghua University</a:t>
            </a:r>
            <a:endParaRPr lang="zh-CN" altLang="en-US" sz="2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2FDA812-FB2C-599E-4BD5-1017D48A8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1799" y="2597400"/>
            <a:ext cx="6820671" cy="831600"/>
          </a:xfrm>
        </p:spPr>
        <p:txBody>
          <a:bodyPr>
            <a:normAutofit fontScale="90000"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a typeface="华文楷体" panose="02010600040101010101" pitchFamily="2" charset="-122"/>
              </a:rPr>
              <a:t>《</a:t>
            </a:r>
            <a:r>
              <a:rPr lang="zh-CN" altLang="en-US" sz="4800" b="1" dirty="0">
                <a:solidFill>
                  <a:schemeClr val="bg1"/>
                </a:solidFill>
                <a:ea typeface="华文楷体" panose="02010600040101010101" pitchFamily="2" charset="-122"/>
              </a:rPr>
              <a:t>软件度量技术</a:t>
            </a:r>
            <a:r>
              <a:rPr lang="en-US" altLang="zh-CN" sz="4800" b="1" dirty="0">
                <a:solidFill>
                  <a:schemeClr val="bg1"/>
                </a:solidFill>
                <a:ea typeface="华文楷体" panose="02010600040101010101" pitchFamily="2" charset="-122"/>
              </a:rPr>
              <a:t>》</a:t>
            </a:r>
            <a:r>
              <a:rPr lang="zh-CN" altLang="en-US" sz="4800" b="1" dirty="0">
                <a:solidFill>
                  <a:schemeClr val="bg1"/>
                </a:solidFill>
                <a:ea typeface="华文楷体" panose="02010600040101010101" pitchFamily="2" charset="-122"/>
              </a:rPr>
              <a:t>课堂汇报</a:t>
            </a:r>
          </a:p>
        </p:txBody>
      </p:sp>
    </p:spTree>
    <p:extLst>
      <p:ext uri="{BB962C8B-B14F-4D97-AF65-F5344CB8AC3E}">
        <p14:creationId xmlns:p14="http://schemas.microsoft.com/office/powerpoint/2010/main" val="3592334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4C568-514A-4DBF-A8C9-63FF4D4E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Docker</a:t>
            </a:r>
            <a:endParaRPr lang="zh-CN" altLang="en-US" dirty="0">
              <a:latin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B244B1-7BEC-4ABF-91BB-287E4C96B5B6}"/>
              </a:ext>
            </a:extLst>
          </p:cNvPr>
          <p:cNvSpPr txBox="1"/>
          <p:nvPr/>
        </p:nvSpPr>
        <p:spPr>
          <a:xfrm>
            <a:off x="1394952" y="1371601"/>
            <a:ext cx="94020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</a:rPr>
              <a:t>Docker </a:t>
            </a:r>
            <a:r>
              <a:rPr lang="zh-CN" altLang="en-US" sz="2400" dirty="0">
                <a:latin typeface="+mn-ea"/>
              </a:rPr>
              <a:t>有三个概念：</a:t>
            </a:r>
            <a:endParaRPr lang="en-US" altLang="zh-CN" sz="24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+mn-ea"/>
              </a:rPr>
              <a:t>Dockerfile</a:t>
            </a:r>
            <a:r>
              <a:rPr lang="zh-CN" altLang="en-US" sz="2400" dirty="0">
                <a:latin typeface="+mn-ea"/>
              </a:rPr>
              <a:t>：相当于实验环境描述文件，类似于 </a:t>
            </a:r>
            <a:r>
              <a:rPr lang="en-US" altLang="zh-CN" sz="2400" dirty="0">
                <a:latin typeface="+mn-ea"/>
              </a:rPr>
              <a:t>shell </a:t>
            </a:r>
            <a:r>
              <a:rPr lang="zh-CN" altLang="en-US" sz="2400" dirty="0">
                <a:latin typeface="+mn-ea"/>
              </a:rPr>
              <a:t>脚本，大致为每行描述一个环境配置操作。</a:t>
            </a:r>
            <a:endParaRPr lang="en-US" altLang="zh-CN" sz="24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镜像：相当于打包好的实验环境，类似于 </a:t>
            </a:r>
            <a:r>
              <a:rPr lang="en-US" altLang="zh-CN" sz="2400" dirty="0">
                <a:latin typeface="+mn-ea"/>
              </a:rPr>
              <a:t>Ubuntu live CD</a:t>
            </a:r>
            <a:r>
              <a:rPr lang="zh-CN" altLang="en-US" sz="2400" dirty="0">
                <a:latin typeface="+mn-ea"/>
              </a:rPr>
              <a:t>。我们可以从一个 </a:t>
            </a:r>
            <a:r>
              <a:rPr lang="en-US" altLang="zh-CN" sz="2400" dirty="0" err="1">
                <a:latin typeface="+mn-ea"/>
              </a:rPr>
              <a:t>Dockerfile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b="1" dirty="0">
                <a:latin typeface="+mn-ea"/>
              </a:rPr>
              <a:t>构建</a:t>
            </a:r>
            <a:r>
              <a:rPr lang="zh-CN" altLang="en-US" sz="2400" dirty="0">
                <a:latin typeface="+mn-ea"/>
              </a:rPr>
              <a:t>出一个镜像。</a:t>
            </a:r>
            <a:endParaRPr lang="en-US" altLang="zh-CN" sz="24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容器：相当于以某个镜像为磁盘初始状态的虚拟机。我们可以基于一个镜像</a:t>
            </a:r>
            <a:r>
              <a:rPr lang="zh-CN" altLang="en-US" sz="2400" b="1" dirty="0">
                <a:latin typeface="+mn-ea"/>
              </a:rPr>
              <a:t>创建</a:t>
            </a:r>
            <a:r>
              <a:rPr lang="zh-CN" altLang="en-US" sz="2400" dirty="0">
                <a:latin typeface="+mn-ea"/>
              </a:rPr>
              <a:t>并</a:t>
            </a:r>
            <a:r>
              <a:rPr lang="zh-CN" altLang="en-US" sz="2400" b="1" dirty="0">
                <a:latin typeface="+mn-ea"/>
              </a:rPr>
              <a:t>启动</a:t>
            </a:r>
            <a:r>
              <a:rPr lang="zh-CN" altLang="en-US" sz="2400" dirty="0">
                <a:latin typeface="+mn-ea"/>
              </a:rPr>
              <a:t>一个容器。</a:t>
            </a: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3412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4C568-514A-4DBF-A8C9-63FF4D4E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基于 </a:t>
            </a:r>
            <a:r>
              <a:rPr lang="en-US" altLang="zh-CN" dirty="0">
                <a:latin typeface="+mj-ea"/>
              </a:rPr>
              <a:t>Docker </a:t>
            </a:r>
            <a:r>
              <a:rPr lang="zh-CN" altLang="en-US" dirty="0">
                <a:latin typeface="+mj-ea"/>
              </a:rPr>
              <a:t>的过程管理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208C0A-6678-49C2-A0C0-00E89F397290}"/>
              </a:ext>
            </a:extLst>
          </p:cNvPr>
          <p:cNvSpPr txBox="1"/>
          <p:nvPr/>
        </p:nvSpPr>
        <p:spPr>
          <a:xfrm>
            <a:off x="1394952" y="1371601"/>
            <a:ext cx="94020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本实验所涉及的 </a:t>
            </a:r>
            <a:r>
              <a:rPr lang="en-US" altLang="zh-CN" sz="2400" dirty="0">
                <a:latin typeface="+mn-ea"/>
              </a:rPr>
              <a:t>Docker </a:t>
            </a:r>
            <a:r>
              <a:rPr lang="zh-CN" altLang="en-US" sz="2400" dirty="0">
                <a:latin typeface="+mn-ea"/>
              </a:rPr>
              <a:t>镜像，形成了一个层次关系：</a:t>
            </a:r>
            <a:endParaRPr lang="en-US" altLang="zh-CN" sz="24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+mn-ea"/>
              </a:rPr>
              <a:t>ubuntu:jammy</a:t>
            </a:r>
            <a:r>
              <a:rPr lang="zh-CN" altLang="en-US" sz="2400" dirty="0">
                <a:latin typeface="+mn-ea"/>
              </a:rPr>
              <a:t>，</a:t>
            </a:r>
            <a:r>
              <a:rPr lang="en-US" altLang="zh-CN" sz="2400" dirty="0">
                <a:latin typeface="+mn-ea"/>
              </a:rPr>
              <a:t>Ubuntu 22.04 LTS </a:t>
            </a:r>
            <a:r>
              <a:rPr lang="zh-CN" altLang="en-US" sz="2400" dirty="0">
                <a:latin typeface="+mn-ea"/>
              </a:rPr>
              <a:t>官方镜像。</a:t>
            </a:r>
            <a:endParaRPr lang="en-US" altLang="zh-CN" sz="24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</a:rPr>
              <a:t>ubuntu-dev</a:t>
            </a:r>
            <a:r>
              <a:rPr lang="zh-CN" altLang="en-US" sz="2400" dirty="0">
                <a:latin typeface="+mn-ea"/>
              </a:rPr>
              <a:t>，在 </a:t>
            </a:r>
            <a:r>
              <a:rPr lang="en-US" altLang="zh-CN" sz="2400" dirty="0" err="1">
                <a:latin typeface="+mn-ea"/>
              </a:rPr>
              <a:t>ubuntu:jammy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镜像的基础上，安装了编译器等基础设施。</a:t>
            </a:r>
            <a:endParaRPr lang="en-US" altLang="zh-CN" sz="24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+mn-ea"/>
              </a:rPr>
              <a:t>afl|hfuzz</a:t>
            </a:r>
            <a:r>
              <a:rPr lang="zh-CN" altLang="en-US" sz="2400" dirty="0">
                <a:latin typeface="+mn-ea"/>
              </a:rPr>
              <a:t>，在 </a:t>
            </a:r>
            <a:r>
              <a:rPr lang="en-US" altLang="zh-CN" sz="2400" dirty="0">
                <a:latin typeface="+mn-ea"/>
              </a:rPr>
              <a:t>ubuntu-dev </a:t>
            </a:r>
            <a:r>
              <a:rPr lang="zh-CN" altLang="en-US" sz="2400" dirty="0">
                <a:latin typeface="+mn-ea"/>
              </a:rPr>
              <a:t>镜像的基础上，分别安装了 </a:t>
            </a:r>
            <a:r>
              <a:rPr lang="en-US" altLang="zh-CN" sz="2400" dirty="0">
                <a:latin typeface="+mn-ea"/>
              </a:rPr>
              <a:t>AFL </a:t>
            </a:r>
            <a:r>
              <a:rPr lang="zh-CN" altLang="en-US" sz="2400" dirty="0">
                <a:latin typeface="+mn-ea"/>
              </a:rPr>
              <a:t>和 </a:t>
            </a:r>
            <a:r>
              <a:rPr lang="en-US" altLang="zh-CN" sz="2400" dirty="0" err="1">
                <a:latin typeface="+mn-ea"/>
              </a:rPr>
              <a:t>honggfuzz</a:t>
            </a:r>
            <a:r>
              <a:rPr lang="zh-CN" altLang="en-US" sz="2400" dirty="0">
                <a:latin typeface="+mn-ea"/>
              </a:rPr>
              <a:t>。</a:t>
            </a:r>
            <a:endParaRPr lang="en-US" altLang="zh-CN" sz="24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</a:rPr>
              <a:t>(</a:t>
            </a:r>
            <a:r>
              <a:rPr lang="en-US" altLang="zh-CN" sz="2400" dirty="0" err="1">
                <a:latin typeface="+mn-ea"/>
              </a:rPr>
              <a:t>json|libpng|poco</a:t>
            </a:r>
            <a:r>
              <a:rPr lang="en-US" altLang="zh-CN" sz="2400" dirty="0">
                <a:latin typeface="+mn-ea"/>
              </a:rPr>
              <a:t>)-(</a:t>
            </a:r>
            <a:r>
              <a:rPr lang="en-US" altLang="zh-CN" sz="2400" dirty="0" err="1">
                <a:latin typeface="+mn-ea"/>
              </a:rPr>
              <a:t>afl|hfuzz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>
                <a:latin typeface="+mn-ea"/>
              </a:rPr>
              <a:t>，在 </a:t>
            </a:r>
            <a:r>
              <a:rPr lang="en-US" altLang="zh-CN" sz="2400" dirty="0" err="1">
                <a:latin typeface="+mn-ea"/>
              </a:rPr>
              <a:t>afl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或 </a:t>
            </a:r>
            <a:r>
              <a:rPr lang="en-US" altLang="zh-CN" sz="2400" dirty="0" err="1">
                <a:latin typeface="+mn-ea"/>
              </a:rPr>
              <a:t>hfuzz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镜像的基础上，用 </a:t>
            </a:r>
            <a:r>
              <a:rPr lang="en-US" altLang="zh-CN" sz="2400" dirty="0" err="1">
                <a:latin typeface="+mn-ea"/>
              </a:rPr>
              <a:t>afl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或 </a:t>
            </a:r>
            <a:r>
              <a:rPr lang="en-US" altLang="zh-CN" sz="2400" dirty="0" err="1">
                <a:latin typeface="+mn-ea"/>
              </a:rPr>
              <a:t>honggfuzz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所提供的编译器安装 </a:t>
            </a:r>
            <a:r>
              <a:rPr lang="en-US" altLang="zh-CN" sz="2400" dirty="0" err="1">
                <a:latin typeface="+mn-ea"/>
              </a:rPr>
              <a:t>nlohmann</a:t>
            </a:r>
            <a:r>
              <a:rPr lang="en-US" altLang="zh-CN" sz="2400" dirty="0">
                <a:latin typeface="+mn-ea"/>
              </a:rPr>
              <a:t>/json </a:t>
            </a:r>
            <a:r>
              <a:rPr lang="zh-CN" altLang="en-US" sz="2400" dirty="0">
                <a:latin typeface="+mn-ea"/>
              </a:rPr>
              <a:t>或 </a:t>
            </a:r>
            <a:r>
              <a:rPr lang="en-US" altLang="zh-CN" sz="2400" dirty="0" err="1">
                <a:latin typeface="+mn-ea"/>
              </a:rPr>
              <a:t>libpng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或 </a:t>
            </a:r>
            <a:r>
              <a:rPr lang="en-US" altLang="zh-CN" sz="2400" dirty="0">
                <a:latin typeface="+mn-ea"/>
              </a:rPr>
              <a:t>poco</a:t>
            </a:r>
            <a:r>
              <a:rPr lang="zh-CN" altLang="en-US" sz="2400" dirty="0">
                <a:latin typeface="+mn-ea"/>
              </a:rPr>
              <a:t>。</a:t>
            </a:r>
            <a:endParaRPr lang="en-US" altLang="zh-CN" sz="24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</a:rPr>
              <a:t>(</a:t>
            </a:r>
            <a:r>
              <a:rPr lang="en-US" altLang="zh-CN" sz="2400" dirty="0" err="1">
                <a:latin typeface="+mn-ea"/>
              </a:rPr>
              <a:t>json|libpng|poco</a:t>
            </a:r>
            <a:r>
              <a:rPr lang="en-US" altLang="zh-CN" sz="2400" dirty="0">
                <a:latin typeface="+mn-ea"/>
              </a:rPr>
              <a:t>)-(</a:t>
            </a:r>
            <a:r>
              <a:rPr lang="en-US" altLang="zh-CN" sz="2400" dirty="0" err="1">
                <a:latin typeface="+mn-ea"/>
              </a:rPr>
              <a:t>afl|hfuzz</a:t>
            </a:r>
            <a:r>
              <a:rPr lang="en-US" altLang="zh-CN" sz="2400" dirty="0">
                <a:latin typeface="+mn-ea"/>
              </a:rPr>
              <a:t>)-(1|2)</a:t>
            </a:r>
            <a:r>
              <a:rPr lang="zh-CN" altLang="en-US" sz="2400" dirty="0">
                <a:latin typeface="+mn-ea"/>
              </a:rPr>
              <a:t>，在上述镜像的基础上，额外定义了入口命令，即 </a:t>
            </a:r>
            <a:r>
              <a:rPr lang="en-US" altLang="zh-CN" sz="2400" dirty="0" err="1">
                <a:latin typeface="+mn-ea"/>
              </a:rPr>
              <a:t>afl</a:t>
            </a:r>
            <a:r>
              <a:rPr lang="en-US" altLang="zh-CN" sz="2400" dirty="0">
                <a:latin typeface="+mn-ea"/>
              </a:rPr>
              <a:t>-fuzz </a:t>
            </a:r>
            <a:r>
              <a:rPr lang="zh-CN" altLang="en-US" sz="2400" dirty="0">
                <a:latin typeface="+mn-ea"/>
              </a:rPr>
              <a:t>或 </a:t>
            </a:r>
            <a:r>
              <a:rPr lang="en-US" altLang="zh-CN" sz="2400" dirty="0" err="1">
                <a:latin typeface="+mn-ea"/>
              </a:rPr>
              <a:t>honggfuzz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具体该如何执行。</a:t>
            </a: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7425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4C568-514A-4DBF-A8C9-63FF4D4E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基于 </a:t>
            </a:r>
            <a:r>
              <a:rPr lang="en-US" altLang="zh-CN" dirty="0">
                <a:latin typeface="+mj-ea"/>
              </a:rPr>
              <a:t>Docker </a:t>
            </a:r>
            <a:r>
              <a:rPr lang="zh-CN" altLang="en-US" dirty="0">
                <a:latin typeface="+mj-ea"/>
              </a:rPr>
              <a:t>的过程管理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208C0A-6678-49C2-A0C0-00E89F397290}"/>
              </a:ext>
            </a:extLst>
          </p:cNvPr>
          <p:cNvSpPr txBox="1"/>
          <p:nvPr/>
        </p:nvSpPr>
        <p:spPr>
          <a:xfrm>
            <a:off x="1394952" y="1371601"/>
            <a:ext cx="94020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本实验提供了一个 </a:t>
            </a:r>
            <a:r>
              <a:rPr lang="en-US" altLang="zh-CN" sz="2400" dirty="0">
                <a:latin typeface="+mn-ea"/>
              </a:rPr>
              <a:t>shell </a:t>
            </a:r>
            <a:r>
              <a:rPr lang="zh-CN" altLang="en-US" sz="2400" dirty="0">
                <a:latin typeface="+mn-ea"/>
              </a:rPr>
              <a:t>脚本，可“一键”构建上述所有镜像（</a:t>
            </a:r>
            <a:r>
              <a:rPr lang="en-US" altLang="zh-CN" sz="2400" dirty="0">
                <a:latin typeface="+mn-ea"/>
              </a:rPr>
              <a:t>Ubuntu </a:t>
            </a:r>
            <a:r>
              <a:rPr lang="zh-CN" altLang="en-US" sz="2400" dirty="0">
                <a:latin typeface="+mn-ea"/>
              </a:rPr>
              <a:t>官方镜像除外）。</a:t>
            </a:r>
            <a:endParaRPr lang="en-US" altLang="zh-CN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想要执行任一“项目</a:t>
            </a:r>
            <a:r>
              <a:rPr lang="en-US" altLang="zh-CN" sz="2400" dirty="0">
                <a:latin typeface="+mn-ea"/>
              </a:rPr>
              <a:t>-</a:t>
            </a:r>
            <a:r>
              <a:rPr lang="en-US" altLang="zh-CN" sz="2400" dirty="0" err="1">
                <a:latin typeface="+mn-ea"/>
              </a:rPr>
              <a:t>fuzzer</a:t>
            </a:r>
            <a:r>
              <a:rPr lang="en-US" altLang="zh-CN" sz="2400" dirty="0">
                <a:latin typeface="+mn-ea"/>
              </a:rPr>
              <a:t>-</a:t>
            </a:r>
            <a:r>
              <a:rPr lang="zh-CN" altLang="en-US" sz="2400" dirty="0">
                <a:latin typeface="+mn-ea"/>
              </a:rPr>
              <a:t>驱动”的组合的话，使用 </a:t>
            </a:r>
            <a:r>
              <a:rPr lang="en-US" altLang="zh-CN" sz="2400" dirty="0">
                <a:latin typeface="+mn-ea"/>
              </a:rPr>
              <a:t>docker run </a:t>
            </a:r>
            <a:r>
              <a:rPr lang="zh-CN" altLang="en-US" sz="2400" dirty="0">
                <a:latin typeface="+mn-ea"/>
              </a:rPr>
              <a:t>命令即可启动相应实验。</a:t>
            </a: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7310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29747B75-3C3F-4C3E-AE6F-4CBECB2EB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353" y="2009503"/>
            <a:ext cx="7949293" cy="1676353"/>
          </a:xfrm>
        </p:spPr>
        <p:txBody>
          <a:bodyPr/>
          <a:lstStyle/>
          <a:p>
            <a:r>
              <a:rPr lang="en-US" altLang="zh-CN" dirty="0">
                <a:latin typeface="+mj-ea"/>
              </a:rPr>
              <a:t>3. </a:t>
            </a:r>
            <a:r>
              <a:rPr lang="zh-CN" altLang="en-US" dirty="0">
                <a:latin typeface="+mj-ea"/>
              </a:rPr>
              <a:t>项目选讲（</a:t>
            </a:r>
            <a:r>
              <a:rPr lang="en-US" altLang="zh-CN" dirty="0">
                <a:latin typeface="+mj-ea"/>
              </a:rPr>
              <a:t>fuzz</a:t>
            </a:r>
            <a:r>
              <a:rPr lang="zh-CN" altLang="en-US" dirty="0">
                <a:latin typeface="+mj-ea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82627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4C568-514A-4DBF-A8C9-63FF4D4E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POCO </a:t>
            </a:r>
            <a:r>
              <a:rPr lang="zh-CN" altLang="en-US" dirty="0">
                <a:latin typeface="+mj-ea"/>
              </a:rPr>
              <a:t>概述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208C0A-6678-49C2-A0C0-00E89F397290}"/>
              </a:ext>
            </a:extLst>
          </p:cNvPr>
          <p:cNvSpPr txBox="1"/>
          <p:nvPr/>
        </p:nvSpPr>
        <p:spPr>
          <a:xfrm>
            <a:off x="1394952" y="1371601"/>
            <a:ext cx="9402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</a:rPr>
              <a:t>C++ </a:t>
            </a:r>
            <a:r>
              <a:rPr lang="zh-CN" altLang="en-US" sz="2400" dirty="0">
                <a:latin typeface="+mn-ea"/>
              </a:rPr>
              <a:t>类库的集合。</a:t>
            </a: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3593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562167-A4CD-40A9-A186-3056F224D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0"/>
            <a:ext cx="11550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75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4C568-514A-4DBF-A8C9-63FF4D4E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POCO</a:t>
            </a:r>
            <a:r>
              <a:rPr lang="zh-CN" altLang="en-US" dirty="0">
                <a:latin typeface="+mj-ea"/>
              </a:rPr>
              <a:t> 驱动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DEC0E0-C3CB-42A1-90C1-001BB3FB40DE}"/>
              </a:ext>
            </a:extLst>
          </p:cNvPr>
          <p:cNvSpPr txBox="1"/>
          <p:nvPr/>
        </p:nvSpPr>
        <p:spPr>
          <a:xfrm>
            <a:off x="1394952" y="1371601"/>
            <a:ext cx="9402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自行编写了两个驱动。</a:t>
            </a:r>
            <a:endParaRPr lang="en-US" altLang="zh-CN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第一个驱动测试 </a:t>
            </a:r>
            <a:r>
              <a:rPr lang="en-US" altLang="zh-CN" sz="2400" dirty="0">
                <a:latin typeface="+mn-ea"/>
              </a:rPr>
              <a:t>POCO PDF </a:t>
            </a:r>
            <a:r>
              <a:rPr lang="zh-CN" altLang="en-US" sz="2400" dirty="0">
                <a:latin typeface="+mn-ea"/>
              </a:rPr>
              <a:t>库对异常字体的处理。其读取字体文件，用该字体渲染固定的文本，把渲染结果保存为 </a:t>
            </a:r>
            <a:r>
              <a:rPr lang="en-US" altLang="zh-CN" sz="2400" dirty="0">
                <a:latin typeface="+mn-ea"/>
              </a:rPr>
              <a:t>PDF</a:t>
            </a:r>
            <a:r>
              <a:rPr lang="zh-CN" altLang="en-US" sz="2400" dirty="0">
                <a:latin typeface="+mn-ea"/>
              </a:rPr>
              <a:t>。</a:t>
            </a:r>
            <a:endParaRPr lang="en-US" altLang="zh-CN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第二个驱动测试 </a:t>
            </a:r>
            <a:r>
              <a:rPr lang="en-US" altLang="zh-CN" sz="2400" dirty="0">
                <a:latin typeface="+mn-ea"/>
              </a:rPr>
              <a:t>POCO PDF </a:t>
            </a:r>
            <a:r>
              <a:rPr lang="zh-CN" altLang="en-US" sz="2400" dirty="0">
                <a:latin typeface="+mn-ea"/>
              </a:rPr>
              <a:t>库对异常字符的处理。其读取文本文件（实际上可以为任意二进制内容），用固定的字体渲染该文本，把渲染结果保存为 </a:t>
            </a:r>
            <a:r>
              <a:rPr lang="en-US" altLang="zh-CN" sz="2400" dirty="0">
                <a:latin typeface="+mn-ea"/>
              </a:rPr>
              <a:t>PDF</a:t>
            </a:r>
            <a:r>
              <a:rPr lang="zh-CN" altLang="en-US" sz="2400" dirty="0">
                <a:latin typeface="+mn-ea"/>
              </a:rPr>
              <a:t>。</a:t>
            </a: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3266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345107-3B12-4A89-906A-099BFD78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27FFA4-9CE0-4EF3-B2EF-27133AA95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0"/>
            <a:ext cx="11550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24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4C568-514A-4DBF-A8C9-63FF4D4E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POCO </a:t>
            </a:r>
            <a:r>
              <a:rPr lang="zh-CN" altLang="en-US" dirty="0">
                <a:latin typeface="+mj-ea"/>
              </a:rPr>
              <a:t>测试结果（驱动一，</a:t>
            </a:r>
            <a:r>
              <a:rPr lang="en-US" altLang="zh-CN" dirty="0">
                <a:latin typeface="+mj-ea"/>
              </a:rPr>
              <a:t>AFL</a:t>
            </a:r>
            <a:r>
              <a:rPr lang="zh-CN" altLang="en-US" dirty="0">
                <a:latin typeface="+mj-ea"/>
              </a:rPr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668FF7-974D-4891-9DF0-CF59AE483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611" y="1246187"/>
            <a:ext cx="8948778" cy="534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9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9995004-0935-4807-817E-97918F80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E8F65C-77BA-4D74-8FFF-D6994B797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17" y="852468"/>
            <a:ext cx="9029766" cy="515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18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667EDFF-C196-4306-83AF-932F0D1BA5A3}"/>
              </a:ext>
            </a:extLst>
          </p:cNvPr>
          <p:cNvSpPr txBox="1"/>
          <p:nvPr/>
        </p:nvSpPr>
        <p:spPr>
          <a:xfrm>
            <a:off x="2537778" y="2543848"/>
            <a:ext cx="4564475" cy="5539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项目整体介绍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194550-A1F4-4712-B204-69E438F5F3CE}"/>
              </a:ext>
            </a:extLst>
          </p:cNvPr>
          <p:cNvSpPr txBox="1"/>
          <p:nvPr/>
        </p:nvSpPr>
        <p:spPr>
          <a:xfrm>
            <a:off x="2537778" y="3509951"/>
            <a:ext cx="5168254" cy="5539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 </a:t>
            </a:r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Docker 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的过程管理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C14D25-C26F-4035-A7FC-2CB7322A64AE}"/>
              </a:ext>
            </a:extLst>
          </p:cNvPr>
          <p:cNvSpPr txBox="1"/>
          <p:nvPr/>
        </p:nvSpPr>
        <p:spPr>
          <a:xfrm>
            <a:off x="2537778" y="4546396"/>
            <a:ext cx="4646793" cy="5539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项目选讲（</a:t>
            </a:r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fuzz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D74A14B7-7CEF-45E8-869A-4FC720F02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0906" y="2515273"/>
            <a:ext cx="553998" cy="553998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3BC2D973-6F3F-4667-86C3-67CD6BFFF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0906" y="4571768"/>
            <a:ext cx="553998" cy="553998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B5B0213B-712C-41E9-8AB6-19E8F874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0906" y="3476799"/>
            <a:ext cx="553998" cy="553998"/>
          </a:xfrm>
          <a:prstGeom prst="rect">
            <a:avLst/>
          </a:prstGeom>
        </p:spPr>
      </p:pic>
      <p:sp>
        <p:nvSpPr>
          <p:cNvPr id="15" name="灯片编号占位符 2">
            <a:extLst>
              <a:ext uri="{FF2B5EF4-FFF2-40B4-BE49-F238E27FC236}">
                <a16:creationId xmlns:a16="http://schemas.microsoft.com/office/drawing/2014/main" id="{E3AF77FC-38F3-42C9-86DE-883246F6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55C63E-82FB-4635-B045-430E3740D1CB}"/>
              </a:ext>
            </a:extLst>
          </p:cNvPr>
          <p:cNvSpPr txBox="1"/>
          <p:nvPr/>
        </p:nvSpPr>
        <p:spPr>
          <a:xfrm>
            <a:off x="2537774" y="5577645"/>
            <a:ext cx="4529771" cy="5539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 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项目选讲（</a:t>
            </a:r>
            <a:r>
              <a:rPr kumimoji="1" lang="en-US" altLang="zh-CN" sz="3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cppcheck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24374EDC-58DF-4F1D-82AA-C3C9FB483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0902" y="5549070"/>
            <a:ext cx="553998" cy="55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20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B995EEC-6B8C-4C38-AD03-66D469200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613305-9CA5-4920-8D79-B0F046B22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0"/>
            <a:ext cx="11550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90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02A541-0A43-4592-B682-7E5CC2CB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5AFC6B-510E-4E06-A73C-8D7E0A4C1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0"/>
            <a:ext cx="11550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53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02A541-0A43-4592-B682-7E5CC2CB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22</a:t>
            </a:fld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965E98-3993-4C7C-AC53-486D11CB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0"/>
            <a:ext cx="11550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75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02A541-0A43-4592-B682-7E5CC2CB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23</a:t>
            </a:fld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D4B8CA-3334-43CB-8D83-483DCB9C5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0"/>
            <a:ext cx="11550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22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02A541-0A43-4592-B682-7E5CC2CB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/>
              <a:t>Page</a:t>
            </a:r>
            <a:r>
              <a:rPr kumimoji="1" lang="zh-CN" altLang="en-US"/>
              <a:t> </a:t>
            </a:r>
            <a:fld id="{562DC770-FF79-6F43-8302-D9B49950C096}" type="slidenum">
              <a:rPr kumimoji="1" lang="zh-CN" altLang="en-US" smtClean="0"/>
              <a:pPr/>
              <a:t>24</a:t>
            </a:fld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0A7EF6-00C9-460B-BEAB-D25FEA5B3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0"/>
            <a:ext cx="11550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13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4C568-514A-4DBF-A8C9-63FF4D4E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POCO </a:t>
            </a:r>
            <a:r>
              <a:rPr lang="zh-CN" altLang="en-US" dirty="0">
                <a:latin typeface="+mj-ea"/>
              </a:rPr>
              <a:t>测试结果（驱动二，</a:t>
            </a:r>
            <a:r>
              <a:rPr lang="en-US" altLang="zh-CN" dirty="0">
                <a:latin typeface="+mj-ea"/>
              </a:rPr>
              <a:t>AFL</a:t>
            </a:r>
            <a:r>
              <a:rPr lang="zh-CN" altLang="en-US" dirty="0">
                <a:latin typeface="+mj-ea"/>
              </a:rPr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668FF7-974D-4891-9DF0-CF59AE4833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1611" y="1246187"/>
            <a:ext cx="8948778" cy="53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05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4C568-514A-4DBF-A8C9-63FF4D4E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j-ea"/>
              </a:rPr>
              <a:t>nlohmann</a:t>
            </a:r>
            <a:r>
              <a:rPr lang="en-US" altLang="zh-CN" dirty="0">
                <a:latin typeface="+mj-ea"/>
              </a:rPr>
              <a:t>/json </a:t>
            </a:r>
            <a:r>
              <a:rPr lang="zh-CN" altLang="en-US" dirty="0">
                <a:latin typeface="+mj-ea"/>
              </a:rPr>
              <a:t>概述和驱动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208C0A-6678-49C2-A0C0-00E89F397290}"/>
              </a:ext>
            </a:extLst>
          </p:cNvPr>
          <p:cNvSpPr txBox="1"/>
          <p:nvPr/>
        </p:nvSpPr>
        <p:spPr>
          <a:xfrm>
            <a:off x="1394952" y="1371601"/>
            <a:ext cx="94020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用现代 </a:t>
            </a:r>
            <a:r>
              <a:rPr lang="en-US" altLang="zh-CN" sz="2400" dirty="0">
                <a:latin typeface="+mn-ea"/>
              </a:rPr>
              <a:t>C++ </a:t>
            </a:r>
            <a:r>
              <a:rPr lang="zh-CN" altLang="en-US" sz="2400" dirty="0">
                <a:latin typeface="+mn-ea"/>
              </a:rPr>
              <a:t>编写的 </a:t>
            </a:r>
            <a:r>
              <a:rPr lang="en-US" altLang="zh-CN" sz="2400" dirty="0">
                <a:latin typeface="+mn-ea"/>
              </a:rPr>
              <a:t>JSON </a:t>
            </a:r>
            <a:r>
              <a:rPr lang="zh-CN" altLang="en-US" sz="2400" dirty="0">
                <a:latin typeface="+mn-ea"/>
              </a:rPr>
              <a:t>库。</a:t>
            </a:r>
            <a:endParaRPr lang="en-US" altLang="zh-CN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自行编写了两个驱动。</a:t>
            </a:r>
            <a:endParaRPr lang="en-US" altLang="zh-CN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第一个驱动测试该库反序列化和序列化功能。其读取 </a:t>
            </a:r>
            <a:r>
              <a:rPr lang="en-US" altLang="zh-CN" sz="2400" dirty="0">
                <a:latin typeface="+mn-ea"/>
              </a:rPr>
              <a:t>JSON </a:t>
            </a:r>
            <a:r>
              <a:rPr lang="zh-CN" altLang="en-US" sz="2400" dirty="0">
                <a:latin typeface="+mn-ea"/>
              </a:rPr>
              <a:t>文件（格式可能不合法），尝试将其反序列化后再序列化。</a:t>
            </a:r>
            <a:endParaRPr lang="en-US" altLang="zh-CN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第二个驱动测试该库序列化字符串的功能。其尝试把文本（实际上可以为任意二进制内容）序列化为 </a:t>
            </a:r>
            <a:r>
              <a:rPr lang="en-US" altLang="zh-CN" sz="2400" dirty="0">
                <a:latin typeface="+mn-ea"/>
              </a:rPr>
              <a:t>JSON string</a:t>
            </a:r>
            <a:r>
              <a:rPr lang="zh-CN" altLang="en-US" sz="2400" dirty="0">
                <a:latin typeface="+mn-ea"/>
              </a:rPr>
              <a:t>。</a:t>
            </a: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0150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4C568-514A-4DBF-A8C9-63FF4D4E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j-ea"/>
              </a:rPr>
              <a:t>nlohmann</a:t>
            </a:r>
            <a:r>
              <a:rPr lang="en-US" altLang="zh-CN" dirty="0">
                <a:latin typeface="+mj-ea"/>
              </a:rPr>
              <a:t>/json </a:t>
            </a:r>
            <a:r>
              <a:rPr lang="zh-CN" altLang="en-US" dirty="0">
                <a:latin typeface="+mj-ea"/>
              </a:rPr>
              <a:t>测试结果（驱动一，</a:t>
            </a:r>
            <a:r>
              <a:rPr lang="en-US" altLang="zh-CN" dirty="0">
                <a:latin typeface="+mj-ea"/>
              </a:rPr>
              <a:t>AFL</a:t>
            </a:r>
            <a:r>
              <a:rPr lang="zh-CN" altLang="en-US" dirty="0">
                <a:latin typeface="+mj-ea"/>
              </a:rPr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668FF7-974D-4891-9DF0-CF59AE4833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1611" y="1246927"/>
            <a:ext cx="8948778" cy="534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20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4C568-514A-4DBF-A8C9-63FF4D4E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j-ea"/>
              </a:rPr>
              <a:t>nlohmann</a:t>
            </a:r>
            <a:r>
              <a:rPr lang="en-US" altLang="zh-CN" dirty="0">
                <a:latin typeface="+mj-ea"/>
              </a:rPr>
              <a:t>/json </a:t>
            </a:r>
            <a:r>
              <a:rPr lang="zh-CN" altLang="en-US" dirty="0">
                <a:latin typeface="+mj-ea"/>
              </a:rPr>
              <a:t>测试结果（驱动二，</a:t>
            </a:r>
            <a:r>
              <a:rPr lang="en-US" altLang="zh-CN" dirty="0">
                <a:latin typeface="+mj-ea"/>
              </a:rPr>
              <a:t>AFL</a:t>
            </a:r>
            <a:r>
              <a:rPr lang="zh-CN" altLang="en-US" dirty="0">
                <a:latin typeface="+mj-ea"/>
              </a:rPr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668FF7-974D-4891-9DF0-CF59AE4833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1611" y="1246927"/>
            <a:ext cx="8948778" cy="534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69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4C568-514A-4DBF-A8C9-63FF4D4E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j-ea"/>
              </a:rPr>
              <a:t>libpng</a:t>
            </a:r>
            <a:r>
              <a:rPr lang="en-US" altLang="zh-CN" dirty="0">
                <a:latin typeface="+mj-ea"/>
              </a:rPr>
              <a:t> </a:t>
            </a:r>
            <a:r>
              <a:rPr lang="zh-CN" altLang="en-US" dirty="0">
                <a:latin typeface="+mj-ea"/>
              </a:rPr>
              <a:t>概述和驱动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208C0A-6678-49C2-A0C0-00E89F397290}"/>
              </a:ext>
            </a:extLst>
          </p:cNvPr>
          <p:cNvSpPr txBox="1"/>
          <p:nvPr/>
        </p:nvSpPr>
        <p:spPr>
          <a:xfrm>
            <a:off x="1394952" y="1371601"/>
            <a:ext cx="9402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</a:rPr>
              <a:t>PNG </a:t>
            </a:r>
            <a:r>
              <a:rPr lang="zh-CN" altLang="en-US" sz="2400" dirty="0">
                <a:latin typeface="+mn-ea"/>
              </a:rPr>
              <a:t>图像编解码库。</a:t>
            </a:r>
            <a:endParaRPr lang="en-US" altLang="zh-CN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自行编写了两个驱动。</a:t>
            </a:r>
            <a:endParaRPr lang="en-US" altLang="zh-CN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第一个驱动测试该库解码功能。</a:t>
            </a:r>
            <a:endParaRPr lang="en-US" altLang="zh-CN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第二个驱动测试该库编码功能。大致来讲，其接受任意二进制内容作为输入，把输入解释为 </a:t>
            </a:r>
            <a:r>
              <a:rPr lang="en-US" altLang="zh-CN" sz="2400" dirty="0">
                <a:latin typeface="+mn-ea"/>
              </a:rPr>
              <a:t>RGBA buffer </a:t>
            </a:r>
            <a:r>
              <a:rPr lang="zh-CN" altLang="en-US" sz="2400" dirty="0">
                <a:latin typeface="+mn-ea"/>
              </a:rPr>
              <a:t>后输出相应的 </a:t>
            </a:r>
            <a:r>
              <a:rPr lang="en-US" altLang="zh-CN" sz="2400" dirty="0">
                <a:latin typeface="+mn-ea"/>
              </a:rPr>
              <a:t>PNG </a:t>
            </a:r>
            <a:r>
              <a:rPr lang="zh-CN" altLang="en-US" sz="2400" dirty="0">
                <a:latin typeface="+mn-ea"/>
              </a:rPr>
              <a:t>图像。</a:t>
            </a: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793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29747B75-3C3F-4C3E-AE6F-4CBECB2EB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353" y="2009503"/>
            <a:ext cx="7949293" cy="1676353"/>
          </a:xfrm>
        </p:spPr>
        <p:txBody>
          <a:bodyPr/>
          <a:lstStyle/>
          <a:p>
            <a:r>
              <a:rPr lang="en-US" altLang="zh-CN" dirty="0">
                <a:latin typeface="+mj-ea"/>
              </a:rPr>
              <a:t>1. </a:t>
            </a:r>
            <a:r>
              <a:rPr lang="zh-CN" altLang="en-US" dirty="0">
                <a:latin typeface="+mj-ea"/>
              </a:rPr>
              <a:t>项目整体介绍</a:t>
            </a:r>
          </a:p>
        </p:txBody>
      </p:sp>
    </p:spTree>
    <p:extLst>
      <p:ext uri="{BB962C8B-B14F-4D97-AF65-F5344CB8AC3E}">
        <p14:creationId xmlns:p14="http://schemas.microsoft.com/office/powerpoint/2010/main" val="3900986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4C568-514A-4DBF-A8C9-63FF4D4E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j-ea"/>
              </a:rPr>
              <a:t>libpng</a:t>
            </a:r>
            <a:r>
              <a:rPr lang="en-US" altLang="zh-CN" dirty="0">
                <a:latin typeface="+mj-ea"/>
              </a:rPr>
              <a:t> </a:t>
            </a:r>
            <a:r>
              <a:rPr lang="zh-CN" altLang="en-US" dirty="0">
                <a:latin typeface="+mj-ea"/>
              </a:rPr>
              <a:t>测试结果（驱动一，</a:t>
            </a:r>
            <a:r>
              <a:rPr lang="en-US" altLang="zh-CN" dirty="0">
                <a:latin typeface="+mj-ea"/>
              </a:rPr>
              <a:t>AFL</a:t>
            </a:r>
            <a:r>
              <a:rPr lang="zh-CN" altLang="en-US" dirty="0">
                <a:latin typeface="+mj-ea"/>
              </a:rPr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668FF7-974D-4891-9DF0-CF59AE4833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2851" y="1246927"/>
            <a:ext cx="8946297" cy="534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77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4C568-514A-4DBF-A8C9-63FF4D4E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j-ea"/>
              </a:rPr>
              <a:t>libpng</a:t>
            </a:r>
            <a:r>
              <a:rPr lang="en-US" altLang="zh-CN" dirty="0">
                <a:latin typeface="+mj-ea"/>
              </a:rPr>
              <a:t> </a:t>
            </a:r>
            <a:r>
              <a:rPr lang="zh-CN" altLang="en-US" dirty="0">
                <a:latin typeface="+mj-ea"/>
              </a:rPr>
              <a:t>测试结果（驱动二，</a:t>
            </a:r>
            <a:r>
              <a:rPr lang="en-US" altLang="zh-CN" dirty="0">
                <a:latin typeface="+mj-ea"/>
              </a:rPr>
              <a:t>AFL</a:t>
            </a:r>
            <a:r>
              <a:rPr lang="zh-CN" altLang="en-US" dirty="0">
                <a:latin typeface="+mj-ea"/>
              </a:rPr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668FF7-974D-4891-9DF0-CF59AE4833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2851" y="1246927"/>
            <a:ext cx="8946297" cy="534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4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29747B75-3C3F-4C3E-AE6F-4CBECB2EB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353" y="2009503"/>
            <a:ext cx="7949293" cy="1676353"/>
          </a:xfrm>
        </p:spPr>
        <p:txBody>
          <a:bodyPr/>
          <a:lstStyle/>
          <a:p>
            <a:r>
              <a:rPr lang="en-US" altLang="zh-CN" dirty="0">
                <a:latin typeface="+mj-ea"/>
              </a:rPr>
              <a:t>4. </a:t>
            </a:r>
            <a:r>
              <a:rPr lang="en-US" altLang="zh-CN" dirty="0" err="1">
                <a:latin typeface="+mj-ea"/>
              </a:rPr>
              <a:t>Cppcheck</a:t>
            </a:r>
            <a:endParaRPr lang="zh-CN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0851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4C568-514A-4DBF-A8C9-63FF4D4E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Libtiff</a:t>
            </a:r>
            <a:r>
              <a:rPr lang="zh-CN" altLang="en-US" dirty="0"/>
              <a:t>项目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0BA5DC-A2FE-0A85-42F6-74645EF1C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701" y="1366576"/>
            <a:ext cx="4538822" cy="30666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C64C089-3261-10FC-6086-8BDDF706C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670" y="4676731"/>
            <a:ext cx="3995420" cy="9410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23592DF-5775-777E-0CAD-F2437CF7911B}"/>
              </a:ext>
            </a:extLst>
          </p:cNvPr>
          <p:cNvSpPr txBox="1"/>
          <p:nvPr/>
        </p:nvSpPr>
        <p:spPr>
          <a:xfrm>
            <a:off x="809944" y="1527348"/>
            <a:ext cx="6073178" cy="4685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-342900">
              <a:lnSpc>
                <a:spcPct val="110000"/>
              </a:lnSpc>
              <a:buFont typeface="+mj-lt"/>
              <a:buNone/>
            </a:pPr>
            <a:r>
              <a:rPr lang="zh-CN" altLang="zh-CN" b="1" kern="100" dirty="0">
                <a:latin typeface="+mj-ea"/>
                <a:ea typeface="+mj-ea"/>
                <a:cs typeface="Times New Roman" panose="02020603050405020304" pitchFamily="18" charset="0"/>
              </a:rPr>
              <a:t>经过整理总共出现了如下几类问题：</a:t>
            </a:r>
            <a:endParaRPr lang="en-US" altLang="zh-CN" b="1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indent="-342900">
              <a:lnSpc>
                <a:spcPct val="110000"/>
              </a:lnSpc>
            </a:pPr>
            <a:r>
              <a:rPr lang="en-US" altLang="zh-CN" b="1" kern="100" dirty="0">
                <a:latin typeface="+mj-ea"/>
                <a:ea typeface="+mj-ea"/>
                <a:cs typeface="Times New Roman" panose="02020603050405020304" pitchFamily="18" charset="0"/>
              </a:rPr>
              <a:t>1.</a:t>
            </a:r>
            <a:r>
              <a:rPr lang="zh-CN" altLang="zh-CN" b="1" kern="100" dirty="0">
                <a:latin typeface="+mj-ea"/>
                <a:ea typeface="+mj-ea"/>
                <a:cs typeface="Times New Roman" panose="02020603050405020304" pitchFamily="18" charset="0"/>
              </a:rPr>
              <a:t>风格：</a:t>
            </a:r>
            <a:endParaRPr lang="en-US" altLang="zh-CN" b="1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lphaLcParenR"/>
            </a:pPr>
            <a:r>
              <a:rPr lang="en-US" altLang="zh-CN" sz="14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struct member 'Tags::count' is never used.</a:t>
            </a:r>
            <a:r>
              <a:rPr lang="zh-CN" altLang="zh-CN" sz="1400" b="1" kern="100" dirty="0">
                <a:latin typeface="+mn-ea"/>
                <a:cs typeface="Times New Roman" panose="02020603050405020304" pitchFamily="18" charset="0"/>
              </a:rPr>
              <a:t>变量从未使用过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lphaLcParenR"/>
            </a:pPr>
            <a:r>
              <a:rPr lang="en-US" altLang="zh-CN" sz="14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Parameter 'buffer' can be declared with const</a:t>
            </a:r>
            <a:r>
              <a:rPr lang="zh-CN" altLang="zh-CN" sz="1400" b="1" kern="100" dirty="0">
                <a:latin typeface="+mn-ea"/>
                <a:cs typeface="Times New Roman" panose="02020603050405020304" pitchFamily="18" charset="0"/>
              </a:rPr>
              <a:t>函数可以被定义为常量类型的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lphaLcParenR"/>
            </a:pPr>
            <a:r>
              <a:rPr lang="en-US" altLang="zh-CN" sz="14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Local variable 'length' shadows outer variable</a:t>
            </a:r>
            <a:endParaRPr lang="zh-CN" altLang="zh-CN" sz="1400" kern="1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lphaLcParenR"/>
            </a:pPr>
            <a:r>
              <a:rPr lang="en-US" altLang="zh-CN" sz="14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Condition 'in!=NULL' is always true</a:t>
            </a:r>
            <a:r>
              <a:rPr lang="zh-CN" altLang="zh-CN" sz="1400" b="1" kern="100" dirty="0">
                <a:latin typeface="+mn-ea"/>
                <a:cs typeface="Times New Roman" panose="02020603050405020304" pitchFamily="18" charset="0"/>
              </a:rPr>
              <a:t>条件为恒真</a:t>
            </a:r>
            <a:endParaRPr lang="en-US" altLang="zh-CN" sz="1400" b="1" kern="100" dirty="0">
              <a:latin typeface="+mn-ea"/>
              <a:cs typeface="Times New Roman" panose="02020603050405020304" pitchFamily="18" charset="0"/>
            </a:endParaRPr>
          </a:p>
          <a:p>
            <a:pPr indent="-342900">
              <a:lnSpc>
                <a:spcPct val="110000"/>
              </a:lnSpc>
            </a:pPr>
            <a:r>
              <a:rPr lang="en-US" altLang="zh-CN" b="1" kern="100" dirty="0">
                <a:latin typeface="+mj-ea"/>
                <a:ea typeface="+mj-ea"/>
                <a:cs typeface="Times New Roman" panose="02020603050405020304" pitchFamily="18" charset="0"/>
              </a:rPr>
              <a:t>2.</a:t>
            </a:r>
            <a:r>
              <a:rPr lang="zh-CN" altLang="en-US" b="1" kern="100" dirty="0">
                <a:latin typeface="+mj-ea"/>
                <a:ea typeface="+mj-ea"/>
                <a:cs typeface="Times New Roman" panose="02020603050405020304" pitchFamily="18" charset="0"/>
              </a:rPr>
              <a:t>提示：</a:t>
            </a:r>
            <a:endParaRPr lang="en-US" altLang="zh-CN" b="1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lphaLcParenR"/>
            </a:pPr>
            <a:r>
              <a:rPr lang="en-US" altLang="zh-CN" sz="14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Skipping configuration '__</a:t>
            </a:r>
            <a:r>
              <a:rPr lang="en-US" altLang="zh-CN" sz="1400" kern="100" dirty="0" err="1">
                <a:ea typeface="等线" panose="02010600030101010101" pitchFamily="2" charset="-122"/>
                <a:cs typeface="Times New Roman" panose="02020603050405020304" pitchFamily="18" charset="0"/>
              </a:rPr>
              <a:t>GNUC__;__attribute</a:t>
            </a:r>
            <a:r>
              <a:rPr lang="en-US" altLang="zh-CN" sz="14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__' since the value of '__attribute__' is unknown. Use -D if you want to check it</a:t>
            </a:r>
            <a:endParaRPr lang="zh-CN" altLang="zh-CN" sz="1400" kern="1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-342900">
              <a:lnSpc>
                <a:spcPct val="110000"/>
              </a:lnSpc>
            </a:pPr>
            <a:r>
              <a:rPr lang="en-US" altLang="zh-CN" b="1" kern="100" dirty="0">
                <a:latin typeface="+mj-ea"/>
                <a:ea typeface="+mj-ea"/>
                <a:cs typeface="Times New Roman" panose="02020603050405020304" pitchFamily="18" charset="0"/>
              </a:rPr>
              <a:t>3.</a:t>
            </a:r>
            <a:r>
              <a:rPr lang="zh-CN" altLang="en-US" b="1" kern="100" dirty="0">
                <a:latin typeface="+mj-ea"/>
                <a:ea typeface="+mj-ea"/>
                <a:cs typeface="Times New Roman" panose="02020603050405020304" pitchFamily="18" charset="0"/>
              </a:rPr>
              <a:t>警告：</a:t>
            </a:r>
            <a:endParaRPr lang="en-US" altLang="zh-CN" b="1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lphaLcParenR"/>
            </a:pPr>
            <a:r>
              <a:rPr lang="en-US" altLang="zh-CN" sz="14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%d in format string (no. 1) requires 'int' but the argument type is 'unsigned int’.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lphaLcParenR"/>
            </a:pPr>
            <a:r>
              <a:rPr lang="en-US" altLang="zh-CN" sz="1400" kern="100" dirty="0" err="1">
                <a:ea typeface="等线" panose="02010600030101010101" pitchFamily="2" charset="-122"/>
                <a:cs typeface="Times New Roman" panose="02020603050405020304" pitchFamily="18" charset="0"/>
              </a:rPr>
              <a:t>fprintf</a:t>
            </a:r>
            <a:r>
              <a:rPr lang="en-US" altLang="zh-CN" sz="14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 format string requires 1 parameter but 2 are given.</a:t>
            </a:r>
          </a:p>
          <a:p>
            <a:pPr indent="-342900">
              <a:lnSpc>
                <a:spcPct val="110000"/>
              </a:lnSpc>
            </a:pPr>
            <a:r>
              <a:rPr lang="en-US" altLang="zh-CN" b="1" kern="100" dirty="0">
                <a:latin typeface="+mj-ea"/>
                <a:ea typeface="+mj-ea"/>
                <a:cs typeface="Times New Roman" panose="02020603050405020304" pitchFamily="18" charset="0"/>
              </a:rPr>
              <a:t>4.</a:t>
            </a:r>
            <a:r>
              <a:rPr lang="zh-CN" altLang="en-US" b="1" kern="100" dirty="0">
                <a:latin typeface="+mj-ea"/>
                <a:ea typeface="+mj-ea"/>
                <a:cs typeface="Times New Roman" panose="02020603050405020304" pitchFamily="18" charset="0"/>
              </a:rPr>
              <a:t>错误：</a:t>
            </a:r>
            <a:endParaRPr lang="en-US" altLang="zh-CN" b="1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lphaLcParenR"/>
            </a:pPr>
            <a:r>
              <a:rPr lang="en-US" altLang="zh-CN" sz="14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Found a exit path from function with non-void return type that has missing return statement</a:t>
            </a:r>
          </a:p>
          <a:p>
            <a:pPr marL="0" indent="-342900">
              <a:lnSpc>
                <a:spcPct val="110000"/>
              </a:lnSpc>
              <a:buFont typeface="+mj-lt"/>
              <a:buNone/>
            </a:pPr>
            <a:endParaRPr lang="en-US" altLang="zh-CN" sz="14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472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4C568-514A-4DBF-A8C9-63FF4D4E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Xpdf</a:t>
            </a:r>
            <a:r>
              <a:rPr lang="zh-CN" altLang="en-US" kern="1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项目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7DCF18-C40C-9658-BD32-9D9505739CF4}"/>
              </a:ext>
            </a:extLst>
          </p:cNvPr>
          <p:cNvSpPr txBox="1"/>
          <p:nvPr/>
        </p:nvSpPr>
        <p:spPr>
          <a:xfrm>
            <a:off x="1242023" y="1527349"/>
            <a:ext cx="10363823" cy="3828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-342900">
              <a:lnSpc>
                <a:spcPct val="110000"/>
              </a:lnSpc>
              <a:buFont typeface="+mj-lt"/>
              <a:buNone/>
            </a:pPr>
            <a:r>
              <a:rPr lang="zh-CN" altLang="zh-CN" sz="2400" b="1" kern="100" dirty="0">
                <a:latin typeface="+mj-ea"/>
                <a:ea typeface="+mj-ea"/>
                <a:cs typeface="Times New Roman" panose="02020603050405020304" pitchFamily="18" charset="0"/>
              </a:rPr>
              <a:t>经过整理总共出现了如下几类问题：</a:t>
            </a:r>
            <a:endParaRPr lang="en-US" altLang="zh-CN" sz="2400" b="1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indent="-342900">
              <a:lnSpc>
                <a:spcPct val="110000"/>
              </a:lnSpc>
            </a:pPr>
            <a:r>
              <a:rPr lang="en-US" altLang="zh-CN" sz="2400" b="1" kern="100" dirty="0">
                <a:latin typeface="+mj-ea"/>
                <a:ea typeface="+mj-ea"/>
                <a:cs typeface="Times New Roman" panose="02020603050405020304" pitchFamily="18" charset="0"/>
              </a:rPr>
              <a:t>1.</a:t>
            </a:r>
            <a:r>
              <a:rPr lang="zh-CN" altLang="zh-CN" sz="2400" b="1" kern="100" dirty="0">
                <a:latin typeface="+mj-ea"/>
                <a:ea typeface="+mj-ea"/>
                <a:cs typeface="Times New Roman" panose="02020603050405020304" pitchFamily="18" charset="0"/>
              </a:rPr>
              <a:t>风格：</a:t>
            </a:r>
            <a:endParaRPr lang="en-US" altLang="zh-CN" sz="2400" b="1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lphaLcParenR"/>
            </a:pPr>
            <a:r>
              <a:rPr lang="en-US" altLang="zh-CN" kern="100" dirty="0">
                <a:ea typeface="等线" panose="02010600030101010101" pitchFamily="2" charset="-122"/>
                <a:cs typeface="Times New Roman" panose="02020603050405020304" pitchFamily="18" charset="0"/>
              </a:rPr>
              <a:t>C-style pointer casting detected.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lphaLcParenR"/>
            </a:pPr>
            <a:r>
              <a:rPr lang="en-US" altLang="zh-CN" kern="100" dirty="0">
                <a:ea typeface="等线" panose="02010600030101010101" pitchFamily="2" charset="-122"/>
                <a:cs typeface="Times New Roman" panose="02020603050405020304" pitchFamily="18" charset="0"/>
              </a:rPr>
              <a:t>The scope of the variable 'm' can be reduced.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lphaLcParenR"/>
            </a:pPr>
            <a:r>
              <a:rPr lang="en-US" altLang="zh-CN" kern="100" dirty="0">
                <a:ea typeface="等线" panose="02010600030101010101" pitchFamily="2" charset="-122"/>
                <a:cs typeface="Times New Roman" panose="02020603050405020304" pitchFamily="18" charset="0"/>
              </a:rPr>
              <a:t>Parameter '</a:t>
            </a:r>
            <a:r>
              <a:rPr lang="en-US" altLang="zh-CN" kern="100" dirty="0" err="1">
                <a:ea typeface="等线" panose="02010600030101010101" pitchFamily="2" charset="-122"/>
                <a:cs typeface="Times New Roman" panose="02020603050405020304" pitchFamily="18" charset="0"/>
              </a:rPr>
              <a:t>cidMap</a:t>
            </a:r>
            <a:r>
              <a:rPr lang="en-US" altLang="zh-CN" kern="100" dirty="0">
                <a:ea typeface="等线" panose="02010600030101010101" pitchFamily="2" charset="-122"/>
                <a:cs typeface="Times New Roman" panose="02020603050405020304" pitchFamily="18" charset="0"/>
              </a:rPr>
              <a:t>' can be declared with const.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lphaLcParenR"/>
            </a:pPr>
            <a:r>
              <a:rPr lang="en-US" altLang="zh-CN" kern="100" dirty="0">
                <a:ea typeface="等线" panose="02010600030101010101" pitchFamily="2" charset="-122"/>
                <a:cs typeface="Times New Roman" panose="02020603050405020304" pitchFamily="18" charset="0"/>
              </a:rPr>
              <a:t>Variable 'j' is assigned a value that is never used.</a:t>
            </a:r>
            <a:endParaRPr lang="zh-CN" altLang="zh-CN" kern="1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-342900">
              <a:lnSpc>
                <a:spcPct val="110000"/>
              </a:lnSpc>
            </a:pPr>
            <a:r>
              <a:rPr lang="en-US" altLang="zh-CN" sz="2400" b="1" kern="100" dirty="0">
                <a:latin typeface="+mj-ea"/>
                <a:ea typeface="+mj-ea"/>
                <a:cs typeface="Times New Roman" panose="02020603050405020304" pitchFamily="18" charset="0"/>
              </a:rPr>
              <a:t>2.</a:t>
            </a:r>
            <a:r>
              <a:rPr lang="zh-CN" altLang="en-US" sz="2400" b="1" kern="100" dirty="0">
                <a:latin typeface="+mj-ea"/>
                <a:ea typeface="+mj-ea"/>
                <a:cs typeface="Times New Roman" panose="02020603050405020304" pitchFamily="18" charset="0"/>
              </a:rPr>
              <a:t>警告：</a:t>
            </a:r>
            <a:endParaRPr lang="en-US" altLang="zh-CN" sz="2400" b="1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lphaLcParenR"/>
            </a:pPr>
            <a:r>
              <a:rPr lang="en-US" altLang="zh-CN" kern="100" dirty="0">
                <a:ea typeface="等线" panose="02010600030101010101" pitchFamily="2" charset="-122"/>
                <a:cs typeface="Times New Roman" panose="02020603050405020304" pitchFamily="18" charset="0"/>
              </a:rPr>
              <a:t>Member variable 'FoFiType1C::</a:t>
            </a:r>
            <a:r>
              <a:rPr lang="en-US" altLang="zh-CN" kern="100" dirty="0" err="1">
                <a:ea typeface="等线" panose="02010600030101010101" pitchFamily="2" charset="-122"/>
                <a:cs typeface="Times New Roman" panose="02020603050405020304" pitchFamily="18" charset="0"/>
              </a:rPr>
              <a:t>nameIdx</a:t>
            </a:r>
            <a:r>
              <a:rPr lang="en-US" altLang="zh-CN" kern="100" dirty="0">
                <a:ea typeface="等线" panose="02010600030101010101" pitchFamily="2" charset="-122"/>
                <a:cs typeface="Times New Roman" panose="02020603050405020304" pitchFamily="18" charset="0"/>
              </a:rPr>
              <a:t>' is not initialized in the constructor.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lphaLcParenR"/>
            </a:pPr>
            <a:r>
              <a:rPr lang="en-US" altLang="zh-CN" kern="100" dirty="0">
                <a:ea typeface="等线" panose="02010600030101010101" pitchFamily="2" charset="-122"/>
                <a:cs typeface="Times New Roman" panose="02020603050405020304" pitchFamily="18" charset="0"/>
              </a:rPr>
              <a:t>Either the condition 'x' is redundant or there is division by zero at line 482.</a:t>
            </a:r>
          </a:p>
          <a:p>
            <a:pPr indent="-342900">
              <a:lnSpc>
                <a:spcPct val="110000"/>
              </a:lnSpc>
            </a:pPr>
            <a:r>
              <a:rPr lang="en-US" altLang="zh-CN" sz="2400" b="1" kern="100" dirty="0">
                <a:latin typeface="+mj-ea"/>
                <a:ea typeface="+mj-ea"/>
                <a:cs typeface="Times New Roman" panose="02020603050405020304" pitchFamily="18" charset="0"/>
              </a:rPr>
              <a:t>3.</a:t>
            </a:r>
            <a:r>
              <a:rPr lang="zh-CN" altLang="en-US" sz="2400" b="1" kern="100" dirty="0">
                <a:latin typeface="+mj-ea"/>
                <a:ea typeface="+mj-ea"/>
                <a:cs typeface="Times New Roman" panose="02020603050405020304" pitchFamily="18" charset="0"/>
              </a:rPr>
              <a:t>可移植性：</a:t>
            </a:r>
            <a:endParaRPr lang="en-US" altLang="zh-CN" sz="2400" b="1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lphaLcParenR"/>
            </a:pPr>
            <a:r>
              <a:rPr lang="en-US" altLang="zh-CN" kern="100" dirty="0">
                <a:ea typeface="等线" panose="02010600030101010101" pitchFamily="2" charset="-122"/>
                <a:cs typeface="Times New Roman" panose="02020603050405020304" pitchFamily="18" charset="0"/>
              </a:rPr>
              <a:t>Shifting a negative value is technically undefined </a:t>
            </a:r>
            <a:r>
              <a:rPr lang="en-US" altLang="zh-CN" kern="100" dirty="0" err="1">
                <a:ea typeface="等线" panose="02010600030101010101" pitchFamily="2" charset="-122"/>
                <a:cs typeface="Times New Roman" panose="02020603050405020304" pitchFamily="18" charset="0"/>
              </a:rPr>
              <a:t>behaviour</a:t>
            </a:r>
            <a:r>
              <a:rPr lang="en-US" altLang="zh-CN" kern="100" dirty="0"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1590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4C568-514A-4DBF-A8C9-63FF4D4E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Yaml-cpp</a:t>
            </a:r>
            <a:r>
              <a:rPr lang="zh-CN" altLang="en-US" dirty="0"/>
              <a:t>项目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5DDF30-71A5-478E-934E-21A65FF3315C}"/>
              </a:ext>
            </a:extLst>
          </p:cNvPr>
          <p:cNvSpPr txBox="1"/>
          <p:nvPr/>
        </p:nvSpPr>
        <p:spPr>
          <a:xfrm>
            <a:off x="1268604" y="1503067"/>
            <a:ext cx="6094324" cy="376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>
              <a:lnSpc>
                <a:spcPct val="110000"/>
              </a:lnSpc>
            </a:pPr>
            <a:r>
              <a:rPr lang="zh-CN" altLang="zh-CN" sz="2400" b="1" kern="100" dirty="0">
                <a:latin typeface="+mj-ea"/>
                <a:ea typeface="+mj-ea"/>
                <a:cs typeface="Times New Roman" panose="02020603050405020304" pitchFamily="18" charset="0"/>
              </a:rPr>
              <a:t>经过整理总共出现了如下几类问题：</a:t>
            </a:r>
          </a:p>
          <a:p>
            <a:pPr lvl="0" indent="-342900">
              <a:lnSpc>
                <a:spcPct val="110000"/>
              </a:lnSpc>
              <a:buFont typeface="+mj-lt"/>
              <a:buAutoNum type="arabicPeriod"/>
            </a:pPr>
            <a:r>
              <a:rPr lang="zh-CN" altLang="zh-CN" sz="2400" b="1" kern="100" dirty="0">
                <a:latin typeface="+mj-ea"/>
                <a:ea typeface="+mj-ea"/>
                <a:cs typeface="Times New Roman" panose="02020603050405020304" pitchFamily="18" charset="0"/>
              </a:rPr>
              <a:t>风格问题：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lphaLcParenR"/>
            </a:pPr>
            <a:r>
              <a:rPr lang="en-US" altLang="zh-CN" kern="100" dirty="0">
                <a:ea typeface="等线" panose="02010600030101010101" pitchFamily="2" charset="-122"/>
                <a:cs typeface="Times New Roman" panose="02020603050405020304" pitchFamily="18" charset="0"/>
              </a:rPr>
              <a:t>unused variable</a:t>
            </a:r>
            <a:endParaRPr lang="zh-CN" altLang="zh-CN" kern="1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lphaLcParenR"/>
            </a:pPr>
            <a:r>
              <a:rPr lang="en-US" altLang="zh-CN" kern="100" dirty="0">
                <a:ea typeface="等线" panose="02010600030101010101" pitchFamily="2" charset="-122"/>
                <a:cs typeface="Times New Roman" panose="02020603050405020304" pitchFamily="18" charset="0"/>
              </a:rPr>
              <a:t>constructor with 1 argument that is not explicit</a:t>
            </a:r>
            <a:endParaRPr lang="zh-CN" altLang="zh-CN" kern="1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lphaLcParenR"/>
            </a:pPr>
            <a:r>
              <a:rPr lang="en-US" altLang="zh-CN" kern="100" dirty="0">
                <a:ea typeface="等线" panose="02010600030101010101" pitchFamily="2" charset="-122"/>
                <a:cs typeface="Times New Roman" panose="02020603050405020304" pitchFamily="18" charset="0"/>
              </a:rPr>
              <a:t>Boolean result is used in bitwise operation</a:t>
            </a:r>
            <a:endParaRPr lang="zh-CN" altLang="zh-CN" kern="1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lphaLcParenR"/>
            </a:pPr>
            <a:r>
              <a:rPr lang="en-US" altLang="zh-CN" kern="100" dirty="0">
                <a:ea typeface="等线" panose="02010600030101010101" pitchFamily="2" charset="-122"/>
                <a:cs typeface="Times New Roman" panose="02020603050405020304" pitchFamily="18" charset="0"/>
              </a:rPr>
              <a:t>Local variable ‘mask’ shadows outer function</a:t>
            </a:r>
            <a:endParaRPr lang="zh-CN" altLang="zh-CN" kern="1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indent="-342900">
              <a:lnSpc>
                <a:spcPct val="110000"/>
              </a:lnSpc>
              <a:buFont typeface="+mj-lt"/>
              <a:buAutoNum type="arabicPeriod"/>
            </a:pPr>
            <a:r>
              <a:rPr lang="zh-CN" altLang="zh-CN" sz="2400" b="1" kern="100" dirty="0">
                <a:latin typeface="+mj-ea"/>
                <a:ea typeface="+mj-ea"/>
                <a:cs typeface="Times New Roman" panose="02020603050405020304" pitchFamily="18" charset="0"/>
              </a:rPr>
              <a:t>语法错误</a:t>
            </a:r>
          </a:p>
          <a:p>
            <a:r>
              <a:rPr lang="en-US" altLang="zh-CN" dirty="0">
                <a:effectLst/>
                <a:latin typeface="+mn-ea"/>
                <a:cs typeface="Times New Roman" panose="02020603050405020304" pitchFamily="18" charset="0"/>
              </a:rPr>
              <a:t>       </a:t>
            </a:r>
            <a:r>
              <a:rPr lang="zh-CN" altLang="zh-CN" dirty="0">
                <a:effectLst/>
                <a:latin typeface="+mn-ea"/>
                <a:cs typeface="Times New Roman" panose="02020603050405020304" pitchFamily="18" charset="0"/>
              </a:rPr>
              <a:t>主要出现在测试用例上面</a:t>
            </a:r>
            <a:endParaRPr lang="en-US" altLang="zh-CN" dirty="0">
              <a:effectLst/>
              <a:latin typeface="+mn-ea"/>
              <a:cs typeface="Times New Roman" panose="02020603050405020304" pitchFamily="18" charset="0"/>
            </a:endParaRPr>
          </a:p>
          <a:p>
            <a:pPr lvl="0" indent="-342900">
              <a:lnSpc>
                <a:spcPct val="110000"/>
              </a:lnSpc>
            </a:pPr>
            <a:r>
              <a:rPr lang="en-US" altLang="zh-CN" sz="2400" b="1" kern="100" dirty="0">
                <a:latin typeface="+mj-ea"/>
                <a:ea typeface="+mj-ea"/>
                <a:cs typeface="Times New Roman" panose="02020603050405020304" pitchFamily="18" charset="0"/>
              </a:rPr>
              <a:t>3. </a:t>
            </a:r>
            <a:r>
              <a:rPr lang="zh-CN" altLang="en-US" sz="2400" b="1" kern="100" dirty="0">
                <a:latin typeface="+mj-ea"/>
                <a:ea typeface="+mj-ea"/>
                <a:cs typeface="Times New Roman" panose="02020603050405020304" pitchFamily="18" charset="0"/>
              </a:rPr>
              <a:t>警告</a:t>
            </a:r>
            <a:endParaRPr lang="zh-CN" altLang="zh-CN" sz="2400" b="1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lphaLcParenR"/>
            </a:pPr>
            <a:r>
              <a:rPr lang="en-US" altLang="zh-CN" kern="100" dirty="0">
                <a:ea typeface="等线" panose="02010600030101010101" pitchFamily="2" charset="-122"/>
                <a:cs typeface="Times New Roman" panose="02020603050405020304" pitchFamily="18" charset="0"/>
              </a:rPr>
              <a:t>Assert statement calls a function which may have desired side effects: “empty”</a:t>
            </a:r>
            <a:endParaRPr lang="zh-CN" altLang="zh-CN" kern="100" dirty="0"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143408-9710-4547-99B7-81F877BB58F4}"/>
              </a:ext>
            </a:extLst>
          </p:cNvPr>
          <p:cNvPicPr/>
          <p:nvPr/>
        </p:nvPicPr>
        <p:blipFill rotWithShape="1">
          <a:blip r:embed="rId3"/>
          <a:srcRect b="51395"/>
          <a:stretch/>
        </p:blipFill>
        <p:spPr bwMode="auto">
          <a:xfrm>
            <a:off x="7504360" y="1246187"/>
            <a:ext cx="3797440" cy="22772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9B269C-9D43-4D8A-946F-E0C4EEB9970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498282" y="3578626"/>
            <a:ext cx="4693718" cy="220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08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B3883DF-61C8-8343-8A59-6B4B7DA86BBD}"/>
              </a:ext>
            </a:extLst>
          </p:cNvPr>
          <p:cNvSpPr txBox="1"/>
          <p:nvPr/>
        </p:nvSpPr>
        <p:spPr>
          <a:xfrm>
            <a:off x="4161882" y="2828835"/>
            <a:ext cx="3868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b="1" dirty="0">
                <a:solidFill>
                  <a:schemeClr val="bg1"/>
                </a:solidFill>
                <a:latin typeface="Arial" panose="020B0604020202020204" pitchFamily="34" charset="0"/>
                <a:ea typeface="PingFang SC Light" panose="020B0300000000000000" pitchFamily="34" charset="-122"/>
                <a:cs typeface="Arial" panose="020B0604020202020204" pitchFamily="34" charset="0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202247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4C568-514A-4DBF-A8C9-63FF4D4E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项目整体介绍</a:t>
            </a: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60C8E237-B64A-3E83-DCFD-F39FC05D8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988955"/>
              </p:ext>
            </p:extLst>
          </p:nvPr>
        </p:nvGraphicFramePr>
        <p:xfrm>
          <a:off x="838200" y="1246187"/>
          <a:ext cx="10515600" cy="516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409">
                  <a:extLst>
                    <a:ext uri="{9D8B030D-6E8A-4147-A177-3AD203B41FA5}">
                      <a16:colId xmlns:a16="http://schemas.microsoft.com/office/drawing/2014/main" val="1716113999"/>
                    </a:ext>
                  </a:extLst>
                </a:gridCol>
                <a:gridCol w="1397645">
                  <a:extLst>
                    <a:ext uri="{9D8B030D-6E8A-4147-A177-3AD203B41FA5}">
                      <a16:colId xmlns:a16="http://schemas.microsoft.com/office/drawing/2014/main" val="2967743667"/>
                    </a:ext>
                  </a:extLst>
                </a:gridCol>
                <a:gridCol w="987058">
                  <a:extLst>
                    <a:ext uri="{9D8B030D-6E8A-4147-A177-3AD203B41FA5}">
                      <a16:colId xmlns:a16="http://schemas.microsoft.com/office/drawing/2014/main" val="1659557339"/>
                    </a:ext>
                  </a:extLst>
                </a:gridCol>
                <a:gridCol w="819760">
                  <a:extLst>
                    <a:ext uri="{9D8B030D-6E8A-4147-A177-3AD203B41FA5}">
                      <a16:colId xmlns:a16="http://schemas.microsoft.com/office/drawing/2014/main" val="3500643338"/>
                    </a:ext>
                  </a:extLst>
                </a:gridCol>
                <a:gridCol w="1434058">
                  <a:extLst>
                    <a:ext uri="{9D8B030D-6E8A-4147-A177-3AD203B41FA5}">
                      <a16:colId xmlns:a16="http://schemas.microsoft.com/office/drawing/2014/main" val="1667465551"/>
                    </a:ext>
                  </a:extLst>
                </a:gridCol>
                <a:gridCol w="5309670">
                  <a:extLst>
                    <a:ext uri="{9D8B030D-6E8A-4147-A177-3AD203B41FA5}">
                      <a16:colId xmlns:a16="http://schemas.microsoft.com/office/drawing/2014/main" val="1916068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Fork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代码规模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71991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endParaRPr lang="en-US" altLang="zh-CN" sz="2400" dirty="0">
                        <a:latin typeface="+mj-lt"/>
                      </a:endParaRPr>
                    </a:p>
                    <a:p>
                      <a:endParaRPr lang="en-US" altLang="zh-CN" sz="2400" dirty="0">
                        <a:latin typeface="+mj-lt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列表中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Yaml-cpp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3.4K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1.3K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55914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符合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YAML1.2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规范的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YAML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解析器和触发器。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31995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Poco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6.1K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1.8K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1013220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类库的集合。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38080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Sqlite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2.4K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423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394131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一种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语言库，可实现小型，快速，自包含，高可靠性，功能齐全的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数据库引擎。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661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Libpng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87856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图片编码解码库。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22089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Libmodbus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2.3K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1.4K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6962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根据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Modbus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协议发送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接收数据的网络通信库。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331152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altLang="zh-CN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en-US" altLang="zh-CN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Libtiff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85221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一个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负责对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TIFF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图象格式进行编码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解码的应用库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91135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Xpdf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98736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一个免费的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PDF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查看器和工具包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40455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Tcpdump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1.9K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719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105193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一个非常强大的开源命令行数据包分析器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81941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Libjpeg</a:t>
                      </a:r>
                      <a:r>
                        <a:rPr lang="en-US" altLang="zh-CN" dirty="0"/>
                        <a:t>-turbo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2.9k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88004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libjpeg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-turbo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图像编解码器，使用了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SIMD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指令来加速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x86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x86-64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ARM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PowerPC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系统上的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JPEG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压缩和解压缩。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195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nlohmann</a:t>
                      </a:r>
                      <a:r>
                        <a:rPr lang="en-US" altLang="zh-CN" dirty="0"/>
                        <a:t>/json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30.4k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5.2k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103835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用现代</a:t>
                      </a:r>
                      <a:r>
                        <a:rPr lang="en-US" altLang="zh-CN" dirty="0"/>
                        <a:t>C++</a:t>
                      </a:r>
                      <a:r>
                        <a:rPr lang="zh-CN" altLang="en-US" dirty="0"/>
                        <a:t>编写的</a:t>
                      </a:r>
                      <a:r>
                        <a:rPr lang="en-US" altLang="zh-CN" dirty="0"/>
                        <a:t>JSON</a:t>
                      </a:r>
                      <a:r>
                        <a:rPr lang="zh-CN" altLang="en-US" dirty="0"/>
                        <a:t>库。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7402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681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4C568-514A-4DBF-A8C9-63FF4D4E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AFL</a:t>
            </a:r>
            <a:r>
              <a:rPr lang="zh-CN" altLang="en-US" dirty="0">
                <a:latin typeface="+mj-ea"/>
              </a:rPr>
              <a:t>结果统计</a:t>
            </a:r>
          </a:p>
        </p:txBody>
      </p:sp>
      <p:graphicFrame>
        <p:nvGraphicFramePr>
          <p:cNvPr id="4" name="表格 8">
            <a:extLst>
              <a:ext uri="{FF2B5EF4-FFF2-40B4-BE49-F238E27FC236}">
                <a16:creationId xmlns:a16="http://schemas.microsoft.com/office/drawing/2014/main" id="{CA6F0BD6-CCA2-23FC-6A72-357003DF8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75437"/>
              </p:ext>
            </p:extLst>
          </p:nvPr>
        </p:nvGraphicFramePr>
        <p:xfrm>
          <a:off x="1225897" y="1429285"/>
          <a:ext cx="9375115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27">
                  <a:extLst>
                    <a:ext uri="{9D8B030D-6E8A-4147-A177-3AD203B41FA5}">
                      <a16:colId xmlns:a16="http://schemas.microsoft.com/office/drawing/2014/main" val="1716113999"/>
                    </a:ext>
                  </a:extLst>
                </a:gridCol>
                <a:gridCol w="2420173">
                  <a:extLst>
                    <a:ext uri="{9D8B030D-6E8A-4147-A177-3AD203B41FA5}">
                      <a16:colId xmlns:a16="http://schemas.microsoft.com/office/drawing/2014/main" val="2967743667"/>
                    </a:ext>
                  </a:extLst>
                </a:gridCol>
                <a:gridCol w="2016812">
                  <a:extLst>
                    <a:ext uri="{9D8B030D-6E8A-4147-A177-3AD203B41FA5}">
                      <a16:colId xmlns:a16="http://schemas.microsoft.com/office/drawing/2014/main" val="3500643338"/>
                    </a:ext>
                  </a:extLst>
                </a:gridCol>
                <a:gridCol w="3495803">
                  <a:extLst>
                    <a:ext uri="{9D8B030D-6E8A-4147-A177-3AD203B41FA5}">
                      <a16:colId xmlns:a16="http://schemas.microsoft.com/office/drawing/2014/main" val="1916068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Project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Paths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Bug Number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71991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endParaRPr lang="en-US" altLang="zh-CN" sz="2400" dirty="0">
                        <a:latin typeface="+mj-lt"/>
                      </a:endParaRPr>
                    </a:p>
                    <a:p>
                      <a:endParaRPr lang="en-US" altLang="zh-CN" sz="2400" dirty="0">
                        <a:latin typeface="+mj-lt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列表中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Yaml-cpp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2667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1995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Poco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8080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Sqlite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6249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661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Libpng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270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2089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Libmodbus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331152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altLang="zh-CN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en-US" altLang="zh-CN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Libtiff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1135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Xpdf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0455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Tcpdump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1941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Libjpeg</a:t>
                      </a:r>
                      <a:r>
                        <a:rPr lang="en-US" altLang="zh-CN" dirty="0"/>
                        <a:t>-turbo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195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nlohmann</a:t>
                      </a:r>
                      <a:r>
                        <a:rPr lang="en-US" altLang="zh-CN" dirty="0"/>
                        <a:t>/json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402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129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4C568-514A-4DBF-A8C9-63FF4D4E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j-ea"/>
              </a:rPr>
              <a:t>Honggfuzz</a:t>
            </a:r>
            <a:r>
              <a:rPr lang="zh-CN" altLang="en-US" dirty="0">
                <a:latin typeface="+mj-ea"/>
              </a:rPr>
              <a:t>结果统计</a:t>
            </a: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60C8E237-B64A-3E83-DCFD-F39FC05D8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616695"/>
              </p:ext>
            </p:extLst>
          </p:nvPr>
        </p:nvGraphicFramePr>
        <p:xfrm>
          <a:off x="1225896" y="1429285"/>
          <a:ext cx="9515790" cy="488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551">
                  <a:extLst>
                    <a:ext uri="{9D8B030D-6E8A-4147-A177-3AD203B41FA5}">
                      <a16:colId xmlns:a16="http://schemas.microsoft.com/office/drawing/2014/main" val="1716113999"/>
                    </a:ext>
                  </a:extLst>
                </a:gridCol>
                <a:gridCol w="2381955">
                  <a:extLst>
                    <a:ext uri="{9D8B030D-6E8A-4147-A177-3AD203B41FA5}">
                      <a16:colId xmlns:a16="http://schemas.microsoft.com/office/drawing/2014/main" val="2967743667"/>
                    </a:ext>
                  </a:extLst>
                </a:gridCol>
                <a:gridCol w="3101714">
                  <a:extLst>
                    <a:ext uri="{9D8B030D-6E8A-4147-A177-3AD203B41FA5}">
                      <a16:colId xmlns:a16="http://schemas.microsoft.com/office/drawing/2014/main" val="1659557339"/>
                    </a:ext>
                  </a:extLst>
                </a:gridCol>
                <a:gridCol w="2612570">
                  <a:extLst>
                    <a:ext uri="{9D8B030D-6E8A-4147-A177-3AD203B41FA5}">
                      <a16:colId xmlns:a16="http://schemas.microsoft.com/office/drawing/2014/main" val="1916068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Project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Bug Number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71991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endParaRPr lang="en-US" altLang="zh-CN" sz="2400" dirty="0">
                        <a:latin typeface="+mj-lt"/>
                      </a:endParaRPr>
                    </a:p>
                    <a:p>
                      <a:endParaRPr lang="en-US" altLang="zh-CN" sz="2400" dirty="0">
                        <a:latin typeface="+mj-lt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列表中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Yaml-cpp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Edge:1236 pc:10 Cmp:11501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1995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Poco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(static mode)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12662</a:t>
                      </a:r>
                      <a:endParaRPr lang="zh-CN" alt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8080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Sqlite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Edge:0 pc:228 Cmp:3520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661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Libpng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(static mode)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2089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Libmodbus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Edge:13  Pc:0  Cmp:481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331152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altLang="zh-CN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en-US" altLang="zh-CN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Libtiff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Edge:2  Pc:0  Cmp:106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1135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Xpdf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Edge:14  Pc:0  Cmp:318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0455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Tcpdump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Edge:198  Pc:12  Cmp:5801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1941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Libjpeg</a:t>
                      </a:r>
                      <a:r>
                        <a:rPr lang="en-US" altLang="zh-CN" dirty="0"/>
                        <a:t>-turbo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Edge:0 pc:111 Cmp:2175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195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nlohmann</a:t>
                      </a:r>
                      <a:r>
                        <a:rPr lang="en-US" altLang="zh-CN" dirty="0"/>
                        <a:t>/json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(static mode)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402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697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4C568-514A-4DBF-A8C9-63FF4D4E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Cppcheck</a:t>
            </a:r>
            <a:r>
              <a:rPr lang="zh-CN" altLang="en-US" dirty="0">
                <a:latin typeface="+mj-ea"/>
              </a:rPr>
              <a:t>结果统计</a:t>
            </a: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60C8E237-B64A-3E83-DCFD-F39FC05D8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095678"/>
              </p:ext>
            </p:extLst>
          </p:nvPr>
        </p:nvGraphicFramePr>
        <p:xfrm>
          <a:off x="1225897" y="1429285"/>
          <a:ext cx="9606224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034">
                  <a:extLst>
                    <a:ext uri="{9D8B030D-6E8A-4147-A177-3AD203B41FA5}">
                      <a16:colId xmlns:a16="http://schemas.microsoft.com/office/drawing/2014/main" val="1716113999"/>
                    </a:ext>
                  </a:extLst>
                </a:gridCol>
                <a:gridCol w="1276203">
                  <a:extLst>
                    <a:ext uri="{9D8B030D-6E8A-4147-A177-3AD203B41FA5}">
                      <a16:colId xmlns:a16="http://schemas.microsoft.com/office/drawing/2014/main" val="2967743667"/>
                    </a:ext>
                  </a:extLst>
                </a:gridCol>
                <a:gridCol w="874207">
                  <a:extLst>
                    <a:ext uri="{9D8B030D-6E8A-4147-A177-3AD203B41FA5}">
                      <a16:colId xmlns:a16="http://schemas.microsoft.com/office/drawing/2014/main" val="165955733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0643338"/>
                    </a:ext>
                  </a:extLst>
                </a:gridCol>
                <a:gridCol w="1356527">
                  <a:extLst>
                    <a:ext uri="{9D8B030D-6E8A-4147-A177-3AD203B41FA5}">
                      <a16:colId xmlns:a16="http://schemas.microsoft.com/office/drawing/2014/main" val="1916068262"/>
                    </a:ext>
                  </a:extLst>
                </a:gridCol>
                <a:gridCol w="1768510">
                  <a:extLst>
                    <a:ext uri="{9D8B030D-6E8A-4147-A177-3AD203B41FA5}">
                      <a16:colId xmlns:a16="http://schemas.microsoft.com/office/drawing/2014/main" val="1962664399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529041544"/>
                    </a:ext>
                  </a:extLst>
                </a:gridCol>
                <a:gridCol w="1467057">
                  <a:extLst>
                    <a:ext uri="{9D8B030D-6E8A-4147-A177-3AD203B41FA5}">
                      <a16:colId xmlns:a16="http://schemas.microsoft.com/office/drawing/2014/main" val="1707463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Project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错误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警告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风格警告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可移植性警告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性能警告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信息警告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71991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endParaRPr lang="en-US" altLang="zh-CN" sz="2400" dirty="0">
                        <a:latin typeface="+mj-lt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列表中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Yaml-cpp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1995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Poco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1230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8080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Sqlite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416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244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661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Libpng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2089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Libmodbus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331152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altLang="zh-CN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en-US" altLang="zh-CN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Libtiff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1135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Xpdf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0455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Tcpdump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1941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Libjpeg</a:t>
                      </a:r>
                      <a:r>
                        <a:rPr lang="en-US" altLang="zh-CN" dirty="0"/>
                        <a:t>-turbo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195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nlohmann</a:t>
                      </a:r>
                      <a:r>
                        <a:rPr lang="en-US" altLang="zh-CN" dirty="0"/>
                        <a:t>/json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402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241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29747B75-3C3F-4C3E-AE6F-4CBECB2EB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353" y="2009503"/>
            <a:ext cx="7949293" cy="1676353"/>
          </a:xfrm>
        </p:spPr>
        <p:txBody>
          <a:bodyPr/>
          <a:lstStyle/>
          <a:p>
            <a:r>
              <a:rPr lang="en-US" altLang="zh-CN" dirty="0">
                <a:latin typeface="+mj-ea"/>
              </a:rPr>
              <a:t>2. </a:t>
            </a:r>
            <a:r>
              <a:rPr lang="zh-CN" altLang="en-US" dirty="0">
                <a:latin typeface="+mj-ea"/>
              </a:rPr>
              <a:t>基于 </a:t>
            </a:r>
            <a:r>
              <a:rPr lang="en-US" altLang="zh-CN" dirty="0">
                <a:latin typeface="+mj-ea"/>
              </a:rPr>
              <a:t>Docker </a:t>
            </a:r>
            <a:r>
              <a:rPr lang="zh-CN" altLang="en-US" dirty="0">
                <a:latin typeface="+mj-ea"/>
              </a:rPr>
              <a:t>的过程管理</a:t>
            </a:r>
          </a:p>
        </p:txBody>
      </p:sp>
    </p:spTree>
    <p:extLst>
      <p:ext uri="{BB962C8B-B14F-4D97-AF65-F5344CB8AC3E}">
        <p14:creationId xmlns:p14="http://schemas.microsoft.com/office/powerpoint/2010/main" val="1361297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4C568-514A-4DBF-A8C9-63FF4D4E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为什么使用 </a:t>
            </a:r>
            <a:r>
              <a:rPr lang="en-US" altLang="zh-CN" dirty="0">
                <a:latin typeface="+mj-ea"/>
              </a:rPr>
              <a:t>Docker</a:t>
            </a:r>
            <a:r>
              <a:rPr lang="zh-CN" altLang="en-US" dirty="0">
                <a:latin typeface="+mj-ea"/>
              </a:rPr>
              <a:t>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195C15-F4C7-45E3-8788-2A1C6C692E6F}"/>
              </a:ext>
            </a:extLst>
          </p:cNvPr>
          <p:cNvSpPr txBox="1"/>
          <p:nvPr/>
        </p:nvSpPr>
        <p:spPr>
          <a:xfrm>
            <a:off x="1394952" y="1371601"/>
            <a:ext cx="94020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让实验环境在不同机器上复现，是一个有难度的问题。</a:t>
            </a:r>
            <a:endParaRPr lang="en-US" altLang="zh-CN" sz="24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配环境的过程往往伴随着尝试，这会给环境复现能否成功带来不确定性。</a:t>
            </a:r>
            <a:endParaRPr lang="en-US" altLang="zh-CN" sz="24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不同机器的操作系统和已有软件存在差异，这也会影响环境复现能否成功。</a:t>
            </a:r>
            <a:endParaRPr lang="en-US" altLang="zh-CN" sz="24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就算环境能够成功复现，配置环境本身也是一个比较费时费力的过程。</a:t>
            </a:r>
            <a:endParaRPr lang="en-US" altLang="zh-CN" sz="240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实验环境和机器原有环境，以及同一机器的多个实验环境，都有可能会互相冲突。</a:t>
            </a:r>
            <a:endParaRPr lang="en-US" altLang="zh-CN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</a:rPr>
              <a:t>Docker </a:t>
            </a:r>
            <a:r>
              <a:rPr lang="zh-CN" altLang="en-US" sz="2400" dirty="0">
                <a:latin typeface="+mn-ea"/>
              </a:rPr>
              <a:t>能解决这些痛点！</a:t>
            </a: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6983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C509D"/>
      </a:accent1>
      <a:accent2>
        <a:srgbClr val="CE92BF"/>
      </a:accent2>
      <a:accent3>
        <a:srgbClr val="E5CBE1"/>
      </a:accent3>
      <a:accent4>
        <a:srgbClr val="B0A7D1"/>
      </a:accent4>
      <a:accent5>
        <a:srgbClr val="9B72B0"/>
      </a:accent5>
      <a:accent6>
        <a:srgbClr val="6456A3"/>
      </a:accent6>
      <a:hlink>
        <a:srgbClr val="B28600"/>
      </a:hlink>
      <a:folHlink>
        <a:srgbClr val="48A1FA"/>
      </a:folHlink>
    </a:clrScheme>
    <a:fontScheme name="汇报专用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6403</TotalTime>
  <Words>1545</Words>
  <Application>Microsoft Office PowerPoint</Application>
  <PresentationFormat>宽屏</PresentationFormat>
  <Paragraphs>361</Paragraphs>
  <Slides>36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Microsoft YaHei Light</vt:lpstr>
      <vt:lpstr>PingFang SC Semibold</vt:lpstr>
      <vt:lpstr>等线</vt:lpstr>
      <vt:lpstr>华文楷体</vt:lpstr>
      <vt:lpstr>Microsoft YaHei</vt:lpstr>
      <vt:lpstr>Microsoft YaHei</vt:lpstr>
      <vt:lpstr>Arial</vt:lpstr>
      <vt:lpstr>Arial Black</vt:lpstr>
      <vt:lpstr>Times New Roman</vt:lpstr>
      <vt:lpstr>Office 主题​​</vt:lpstr>
      <vt:lpstr>《软件度量技术》课堂汇报</vt:lpstr>
      <vt:lpstr>PowerPoint 演示文稿</vt:lpstr>
      <vt:lpstr>1. 项目整体介绍</vt:lpstr>
      <vt:lpstr>项目整体介绍</vt:lpstr>
      <vt:lpstr>AFL结果统计</vt:lpstr>
      <vt:lpstr>Honggfuzz结果统计</vt:lpstr>
      <vt:lpstr>Cppcheck结果统计</vt:lpstr>
      <vt:lpstr>2. 基于 Docker 的过程管理</vt:lpstr>
      <vt:lpstr>为什么使用 Docker？</vt:lpstr>
      <vt:lpstr>Docker</vt:lpstr>
      <vt:lpstr>基于 Docker 的过程管理</vt:lpstr>
      <vt:lpstr>基于 Docker 的过程管理</vt:lpstr>
      <vt:lpstr>3. 项目选讲（fuzz）</vt:lpstr>
      <vt:lpstr>POCO 概述</vt:lpstr>
      <vt:lpstr>PowerPoint 演示文稿</vt:lpstr>
      <vt:lpstr>POCO 驱动</vt:lpstr>
      <vt:lpstr>PowerPoint 演示文稿</vt:lpstr>
      <vt:lpstr>POCO 测试结果（驱动一，AFL）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POCO 测试结果（驱动二，AFL）</vt:lpstr>
      <vt:lpstr>nlohmann/json 概述和驱动</vt:lpstr>
      <vt:lpstr>nlohmann/json 测试结果（驱动一，AFL）</vt:lpstr>
      <vt:lpstr>nlohmann/json 测试结果（驱动二，AFL）</vt:lpstr>
      <vt:lpstr>libpng 概述和驱动</vt:lpstr>
      <vt:lpstr>libpng 测试结果（驱动一，AFL）</vt:lpstr>
      <vt:lpstr>libpng 测试结果（驱动二，AFL）</vt:lpstr>
      <vt:lpstr>4. Cppcheck</vt:lpstr>
      <vt:lpstr>Libtiff项目</vt:lpstr>
      <vt:lpstr>Xpdf项目</vt:lpstr>
      <vt:lpstr>Yaml-cpp项目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CAT H</dc:creator>
  <cp:lastModifiedBy>Yang Qi</cp:lastModifiedBy>
  <cp:revision>536</cp:revision>
  <dcterms:created xsi:type="dcterms:W3CDTF">2020-04-22T15:09:45Z</dcterms:created>
  <dcterms:modified xsi:type="dcterms:W3CDTF">2022-06-07T01:44:42Z</dcterms:modified>
</cp:coreProperties>
</file>